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9" r:id="rId2"/>
    <p:sldId id="256" r:id="rId3"/>
    <p:sldId id="281" r:id="rId4"/>
    <p:sldId id="258" r:id="rId5"/>
    <p:sldId id="282" r:id="rId6"/>
    <p:sldId id="283" r:id="rId7"/>
    <p:sldId id="285" r:id="rId8"/>
    <p:sldId id="257" r:id="rId9"/>
    <p:sldId id="259" r:id="rId10"/>
    <p:sldId id="260" r:id="rId11"/>
    <p:sldId id="264" r:id="rId12"/>
    <p:sldId id="261" r:id="rId13"/>
    <p:sldId id="263" r:id="rId14"/>
    <p:sldId id="262" r:id="rId15"/>
    <p:sldId id="266" r:id="rId16"/>
    <p:sldId id="265" r:id="rId17"/>
    <p:sldId id="268" r:id="rId18"/>
    <p:sldId id="269" r:id="rId19"/>
    <p:sldId id="270" r:id="rId20"/>
    <p:sldId id="272" r:id="rId21"/>
    <p:sldId id="273" r:id="rId22"/>
    <p:sldId id="274" r:id="rId23"/>
    <p:sldId id="286" r:id="rId24"/>
    <p:sldId id="287" r:id="rId25"/>
    <p:sldId id="288" r:id="rId26"/>
    <p:sldId id="289" r:id="rId27"/>
    <p:sldId id="291" r:id="rId28"/>
    <p:sldId id="280" r:id="rId29"/>
    <p:sldId id="27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CC00"/>
    <a:srgbClr val="99CC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64358" autoAdjust="0"/>
  </p:normalViewPr>
  <p:slideViewPr>
    <p:cSldViewPr>
      <p:cViewPr varScale="1">
        <p:scale>
          <a:sx n="46" d="100"/>
          <a:sy n="46" d="100"/>
        </p:scale>
        <p:origin x="-18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CF5E-73B0-46C1-9C7F-AE8757B7647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DFC7423-97F7-4039-A435-DBA1A5D51B9D}" type="slidenum">
              <a:rPr lang="en-US" smtClean="0"/>
              <a:pPr/>
              <a:t>4</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z="1800" dirty="0" smtClean="0"/>
              <a:t>These are all well documented by current research and the CVC provides these resources to members.  We can also provide ongoing training and resources for those in your workplace on topics such as:</a:t>
            </a:r>
          </a:p>
          <a:p>
            <a:pPr eaLnBrk="1" hangingPunct="1"/>
            <a:endParaRPr lang="en-US" sz="1800" dirty="0" smtClean="0"/>
          </a:p>
          <a:p>
            <a:pPr eaLnBrk="1" hangingPunct="1"/>
            <a:r>
              <a:rPr lang="en-US" sz="1800" dirty="0" smtClean="0"/>
              <a:t>“Greening Your volunteer Program”  </a:t>
            </a:r>
          </a:p>
          <a:p>
            <a:pPr eaLnBrk="1" hangingPunct="1"/>
            <a:r>
              <a:rPr lang="en-US" sz="1800" dirty="0" smtClean="0"/>
              <a:t>“Board Service” </a:t>
            </a:r>
          </a:p>
          <a:p>
            <a:pPr eaLnBrk="1" hangingPunct="1"/>
            <a:r>
              <a:rPr lang="en-US" sz="1800" dirty="0" smtClean="0"/>
              <a:t>“Connecting your message with the Media” </a:t>
            </a:r>
          </a:p>
          <a:p>
            <a:pPr eaLnBrk="1" hangingPunct="1"/>
            <a:r>
              <a:rPr lang="en-US" sz="1800" dirty="0" smtClean="0"/>
              <a:t> “Motivating Volunteers” and more.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See 2 POL fact sheets</a:t>
            </a:r>
          </a:p>
        </p:txBody>
      </p:sp>
      <p:sp>
        <p:nvSpPr>
          <p:cNvPr id="48132" name="Slide Number Placeholder 3"/>
          <p:cNvSpPr>
            <a:spLocks noGrp="1"/>
          </p:cNvSpPr>
          <p:nvPr>
            <p:ph type="sldNum" sz="quarter" idx="5"/>
          </p:nvPr>
        </p:nvSpPr>
        <p:spPr>
          <a:noFill/>
        </p:spPr>
        <p:txBody>
          <a:bodyPr/>
          <a:lstStyle/>
          <a:p>
            <a:fld id="{DB2D107A-5BD5-4EEC-B1AE-CAA58AA4377E}" type="slidenum">
              <a:rPr lang="en-US" smtClean="0"/>
              <a:pPr/>
              <a:t>5</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US" dirty="0" smtClean="0"/>
              <a:t>Considerations in selections</a:t>
            </a:r>
          </a:p>
          <a:p>
            <a:pPr lvl="1" eaLnBrk="1" hangingPunct="1"/>
            <a:r>
              <a:rPr lang="en-US" dirty="0" smtClean="0"/>
              <a:t>Refer to goals: increase sales/brand awareness, attract and retain employees, improve environmental image or something for everyone</a:t>
            </a:r>
          </a:p>
          <a:p>
            <a:pPr eaLnBrk="1" hangingPunct="1"/>
            <a:r>
              <a:rPr lang="en-US" dirty="0" smtClean="0"/>
              <a:t>Criteria for selections</a:t>
            </a:r>
          </a:p>
          <a:p>
            <a:pPr lvl="1" eaLnBrk="1" hangingPunct="1"/>
            <a:r>
              <a:rPr lang="en-US" dirty="0" smtClean="0"/>
              <a:t>501(c)(3)   </a:t>
            </a:r>
            <a:r>
              <a:rPr lang="en-US" i="1" dirty="0" smtClean="0"/>
              <a:t>Guidestar.com</a:t>
            </a:r>
          </a:p>
          <a:p>
            <a:pPr lvl="1" eaLnBrk="1" hangingPunct="1"/>
            <a:r>
              <a:rPr lang="en-US" dirty="0" smtClean="0"/>
              <a:t>Policies  (Nondiscrimination, etc.)</a:t>
            </a:r>
          </a:p>
          <a:p>
            <a:pPr lvl="1" eaLnBrk="1" hangingPunct="1"/>
            <a:r>
              <a:rPr lang="en-US" dirty="0" smtClean="0"/>
              <a:t>Board relationships or funding recipients?</a:t>
            </a:r>
          </a:p>
          <a:p>
            <a:pPr eaLnBrk="1" hangingPunct="1"/>
            <a:endParaRPr lang="en-US" dirty="0" smtClean="0"/>
          </a:p>
          <a:p>
            <a:endParaRPr lang="en-US" dirty="0" smtClean="0"/>
          </a:p>
        </p:txBody>
      </p:sp>
      <p:sp>
        <p:nvSpPr>
          <p:cNvPr id="49156" name="Slide Number Placeholder 3"/>
          <p:cNvSpPr>
            <a:spLocks noGrp="1"/>
          </p:cNvSpPr>
          <p:nvPr>
            <p:ph type="sldNum" sz="quarter" idx="5"/>
          </p:nvPr>
        </p:nvSpPr>
        <p:spPr>
          <a:noFill/>
        </p:spPr>
        <p:txBody>
          <a:bodyPr/>
          <a:lstStyle/>
          <a:p>
            <a:fld id="{CD799380-1A63-406F-B93E-9F3A484C0C9D}" type="slidenum">
              <a:rPr lang="en-US" smtClean="0"/>
              <a:pPr/>
              <a:t>11</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0C39A9BF-59BB-4304-9A4D-7D3BB354558C}" type="slidenum">
              <a:rPr lang="en-US" smtClean="0"/>
              <a:pPr/>
              <a:t>14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r>
              <a:rPr lang="en-US" dirty="0" smtClean="0"/>
              <a:t>Partner in advance</a:t>
            </a:r>
          </a:p>
          <a:p>
            <a:pPr lvl="1" eaLnBrk="1" hangingPunct="1"/>
            <a:r>
              <a:rPr lang="en-US" dirty="0" smtClean="0"/>
              <a:t>Red Cross needs to be able to call on volunteers and respond ASAP</a:t>
            </a:r>
          </a:p>
          <a:p>
            <a:pPr lvl="1" eaLnBrk="1" hangingPunct="1"/>
            <a:r>
              <a:rPr lang="en-US" dirty="0" smtClean="0"/>
              <a:t>Others longer term</a:t>
            </a:r>
          </a:p>
          <a:p>
            <a:pPr eaLnBrk="1" hangingPunct="1"/>
            <a:r>
              <a:rPr lang="en-US" dirty="0" smtClean="0"/>
              <a:t>Facilitating other involvement</a:t>
            </a:r>
          </a:p>
          <a:p>
            <a:pPr lvl="1" eaLnBrk="1" hangingPunct="1"/>
            <a:r>
              <a:rPr lang="en-US" dirty="0" smtClean="0"/>
              <a:t>Examples: Engaging business partners, housing, food deliveries</a:t>
            </a:r>
          </a:p>
          <a:p>
            <a:endParaRPr lang="en-US" dirty="0" smtClean="0"/>
          </a:p>
        </p:txBody>
      </p:sp>
      <p:sp>
        <p:nvSpPr>
          <p:cNvPr id="51204" name="Slide Number Placeholder 3"/>
          <p:cNvSpPr>
            <a:spLocks noGrp="1"/>
          </p:cNvSpPr>
          <p:nvPr>
            <p:ph type="sldNum" sz="quarter" idx="5"/>
          </p:nvPr>
        </p:nvSpPr>
        <p:spPr>
          <a:noFill/>
        </p:spPr>
        <p:txBody>
          <a:bodyPr/>
          <a:lstStyle/>
          <a:p>
            <a:fld id="{4BCB137F-B1AA-4D3E-8799-D2B2D4B2403C}" type="slidenum">
              <a:rPr lang="en-US" smtClean="0"/>
              <a:pPr/>
              <a:t>15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r>
              <a:rPr lang="en-US" dirty="0" smtClean="0"/>
              <a:t>Good Samaritan laws are laws or acts offering legal protection to people who give reasonable assistance to those who are injured, ill, in peril or otherwise incapacitated.  In some cases, Good Samaritan laws encourage people to offer assistance.  The protection is intended to reduce bystanders’ hesitation to assist, for fear of being sued or prosecuted for unintentional injury or wrongful death.</a:t>
            </a:r>
          </a:p>
        </p:txBody>
      </p:sp>
      <p:sp>
        <p:nvSpPr>
          <p:cNvPr id="52228" name="Slide Number Placeholder 3"/>
          <p:cNvSpPr>
            <a:spLocks noGrp="1"/>
          </p:cNvSpPr>
          <p:nvPr>
            <p:ph type="sldNum" sz="quarter" idx="5"/>
          </p:nvPr>
        </p:nvSpPr>
        <p:spPr>
          <a:noFill/>
        </p:spPr>
        <p:txBody>
          <a:bodyPr/>
          <a:lstStyle/>
          <a:p>
            <a:fld id="{DF9FD4BA-3B11-4A63-8B53-35238028E87B}" type="slidenum">
              <a:rPr lang="en-US" smtClean="0"/>
              <a:pPr/>
              <a:t>17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r>
              <a:rPr lang="en-US" dirty="0" smtClean="0"/>
              <a:t>Motivations are important!  Only 1 in 3 volunteers gets involved when given the chance at work.</a:t>
            </a:r>
          </a:p>
          <a:p>
            <a:pPr eaLnBrk="1" hangingPunct="1"/>
            <a:endParaRPr lang="en-US" dirty="0" smtClean="0"/>
          </a:p>
          <a:p>
            <a:pPr eaLnBrk="1" hangingPunct="1"/>
            <a:r>
              <a:rPr lang="en-US" dirty="0" smtClean="0"/>
              <a:t>Generational recruiting:</a:t>
            </a:r>
          </a:p>
          <a:p>
            <a:pPr eaLnBrk="1" hangingPunct="1"/>
            <a:endParaRPr lang="en-US" dirty="0" smtClean="0"/>
          </a:p>
          <a:p>
            <a:pPr eaLnBrk="1" hangingPunct="1"/>
            <a:r>
              <a:rPr lang="en-US" dirty="0" smtClean="0"/>
              <a:t>Millenials – Here’s how you can volunteer remotely, and you can register using your Galaxy phone.</a:t>
            </a:r>
          </a:p>
          <a:p>
            <a:pPr eaLnBrk="1" hangingPunct="1"/>
            <a:r>
              <a:rPr lang="en-US" dirty="0" smtClean="0"/>
              <a:t>GenXers – “Just a few hours”…no big deal</a:t>
            </a:r>
          </a:p>
          <a:p>
            <a:pPr eaLnBrk="1" hangingPunct="1"/>
            <a:r>
              <a:rPr lang="en-US" dirty="0" smtClean="0"/>
              <a:t>Baby Boomers – Every Wednesday from 10am – Noon</a:t>
            </a:r>
          </a:p>
          <a:p>
            <a:pPr eaLnBrk="1" hangingPunct="1"/>
            <a:r>
              <a:rPr lang="en-US" dirty="0" smtClean="0"/>
              <a:t>Civics or “The Greatest Generation” – What is convenient for you?  Your participation will ensure the long term success of this program.</a:t>
            </a:r>
          </a:p>
          <a:p>
            <a:pPr eaLnBrk="1" hangingPunct="1"/>
            <a:endParaRPr lang="en-US" dirty="0" smtClean="0"/>
          </a:p>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57D99AC7-B3F1-4820-A3DA-E2D59E7BA480}" type="slidenum">
              <a:rPr lang="en-US" smtClean="0"/>
              <a:pPr/>
              <a:t>18</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endParaRPr lang="en-US" dirty="0"/>
          </a:p>
        </p:txBody>
      </p:sp>
      <p:sp>
        <p:nvSpPr>
          <p:cNvPr id="54276" name="Slide Number Placeholder 3"/>
          <p:cNvSpPr>
            <a:spLocks noGrp="1"/>
          </p:cNvSpPr>
          <p:nvPr>
            <p:ph type="sldNum" sz="quarter" idx="5"/>
          </p:nvPr>
        </p:nvSpPr>
        <p:spPr>
          <a:noFill/>
        </p:spPr>
        <p:txBody>
          <a:bodyPr/>
          <a:lstStyle/>
          <a:p>
            <a:fld id="{5B56B5EA-16CA-4876-A23C-C5435F11808A}" type="slidenum">
              <a:rPr lang="en-US" smtClean="0"/>
              <a:pPr/>
              <a:t>19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fld id="{0366AEAE-43F4-4D27-9798-A73CFF9D232C}" type="slidenum">
              <a:rPr lang="en-US" smtClean="0"/>
              <a:pPr/>
              <a:t>26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a:t>connect.</a:t>
            </a:r>
            <a:r>
              <a:rPr lang="en-US" dirty="0">
                <a:solidFill>
                  <a:schemeClr val="tx1"/>
                </a:solidFill>
              </a:rPr>
              <a:t>  </a:t>
            </a:r>
            <a:r>
              <a:rPr lang="en-US" dirty="0">
                <a:solidFill>
                  <a:schemeClr val="folHlink"/>
                </a:solidFill>
              </a:rPr>
              <a:t>inspire.</a:t>
            </a:r>
            <a:r>
              <a:rPr lang="en-US" dirty="0">
                <a:solidFill>
                  <a:schemeClr val="tx1"/>
                </a:solidFill>
              </a:rPr>
              <a:t>  </a:t>
            </a:r>
            <a:r>
              <a:rPr lang="en-US" dirty="0">
                <a:solidFill>
                  <a:srgbClr val="FFFF00"/>
                </a:solidFill>
              </a:rPr>
              <a:t>impact.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Title Here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245225"/>
            <a:ext cx="8229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a:solidFill>
                  <a:srgbClr val="0066FF"/>
                </a:solidFill>
              </a:defRPr>
            </a:lvl1pPr>
          </a:lstStyle>
          <a:p>
            <a:pPr>
              <a:defRPr/>
            </a:pPr>
            <a:r>
              <a:rPr lang="en-US" dirty="0"/>
              <a:t>connect.  </a:t>
            </a:r>
            <a:r>
              <a:rPr lang="en-US" dirty="0">
                <a:solidFill>
                  <a:schemeClr val="folHlink"/>
                </a:solidFill>
              </a:rPr>
              <a:t>inspire.</a:t>
            </a:r>
            <a:r>
              <a:rPr lang="en-US" dirty="0"/>
              <a:t>  </a:t>
            </a:r>
            <a:r>
              <a:rPr lang="en-US" dirty="0">
                <a:solidFill>
                  <a:srgbClr val="FFFF00"/>
                </a:solidFill>
              </a:rPr>
              <a:t>impact.</a:t>
            </a:r>
          </a:p>
        </p:txBody>
      </p:sp>
      <p:pic>
        <p:nvPicPr>
          <p:cNvPr id="2" name="Picture 8" descr="CVC cropped"/>
          <p:cNvPicPr>
            <a:picLocks noChangeAspect="1" noChangeArrowheads="1"/>
          </p:cNvPicPr>
          <p:nvPr/>
        </p:nvPicPr>
        <p:blipFill>
          <a:blip r:embed="rId13" cstate="print"/>
          <a:srcRect/>
          <a:stretch>
            <a:fillRect/>
          </a:stretch>
        </p:blipFill>
        <p:spPr bwMode="auto">
          <a:xfrm>
            <a:off x="5867400" y="228600"/>
            <a:ext cx="2909888" cy="1317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rtl="0" eaLnBrk="0" fontAlgn="base" hangingPunct="0">
        <a:spcBef>
          <a:spcPct val="0"/>
        </a:spcBef>
        <a:spcAft>
          <a:spcPct val="0"/>
        </a:spcAft>
        <a:defRPr sz="4400">
          <a:solidFill>
            <a:srgbClr val="0066FF"/>
          </a:solidFill>
          <a:latin typeface="+mj-lt"/>
          <a:ea typeface="+mj-ea"/>
          <a:cs typeface="+mj-cs"/>
        </a:defRPr>
      </a:lvl1pPr>
      <a:lvl2pPr algn="l" rtl="0" eaLnBrk="0" fontAlgn="base" hangingPunct="0">
        <a:spcBef>
          <a:spcPct val="0"/>
        </a:spcBef>
        <a:spcAft>
          <a:spcPct val="0"/>
        </a:spcAft>
        <a:defRPr sz="4400">
          <a:solidFill>
            <a:srgbClr val="0066FF"/>
          </a:solidFill>
          <a:latin typeface="Arial" charset="0"/>
        </a:defRPr>
      </a:lvl2pPr>
      <a:lvl3pPr algn="l" rtl="0" eaLnBrk="0" fontAlgn="base" hangingPunct="0">
        <a:spcBef>
          <a:spcPct val="0"/>
        </a:spcBef>
        <a:spcAft>
          <a:spcPct val="0"/>
        </a:spcAft>
        <a:defRPr sz="4400">
          <a:solidFill>
            <a:srgbClr val="0066FF"/>
          </a:solidFill>
          <a:latin typeface="Arial" charset="0"/>
        </a:defRPr>
      </a:lvl3pPr>
      <a:lvl4pPr algn="l" rtl="0" eaLnBrk="0" fontAlgn="base" hangingPunct="0">
        <a:spcBef>
          <a:spcPct val="0"/>
        </a:spcBef>
        <a:spcAft>
          <a:spcPct val="0"/>
        </a:spcAft>
        <a:defRPr sz="4400">
          <a:solidFill>
            <a:srgbClr val="0066FF"/>
          </a:solidFill>
          <a:latin typeface="Arial" charset="0"/>
        </a:defRPr>
      </a:lvl4pPr>
      <a:lvl5pPr algn="l" rtl="0" eaLnBrk="0" fontAlgn="base" hangingPunct="0">
        <a:spcBef>
          <a:spcPct val="0"/>
        </a:spcBef>
        <a:spcAft>
          <a:spcPct val="0"/>
        </a:spcAft>
        <a:defRPr sz="4400">
          <a:solidFill>
            <a:srgbClr val="0066FF"/>
          </a:solidFill>
          <a:latin typeface="Arial" charset="0"/>
        </a:defRPr>
      </a:lvl5pPr>
      <a:lvl6pPr marL="457200" algn="l" rtl="0" fontAlgn="base">
        <a:spcBef>
          <a:spcPct val="0"/>
        </a:spcBef>
        <a:spcAft>
          <a:spcPct val="0"/>
        </a:spcAft>
        <a:defRPr sz="4400">
          <a:solidFill>
            <a:srgbClr val="0066FF"/>
          </a:solidFill>
          <a:latin typeface="Arial" charset="0"/>
        </a:defRPr>
      </a:lvl6pPr>
      <a:lvl7pPr marL="914400" algn="l" rtl="0" fontAlgn="base">
        <a:spcBef>
          <a:spcPct val="0"/>
        </a:spcBef>
        <a:spcAft>
          <a:spcPct val="0"/>
        </a:spcAft>
        <a:defRPr sz="4400">
          <a:solidFill>
            <a:srgbClr val="0066FF"/>
          </a:solidFill>
          <a:latin typeface="Arial" charset="0"/>
        </a:defRPr>
      </a:lvl7pPr>
      <a:lvl8pPr marL="1371600" algn="l" rtl="0" fontAlgn="base">
        <a:spcBef>
          <a:spcPct val="0"/>
        </a:spcBef>
        <a:spcAft>
          <a:spcPct val="0"/>
        </a:spcAft>
        <a:defRPr sz="4400">
          <a:solidFill>
            <a:srgbClr val="0066FF"/>
          </a:solidFill>
          <a:latin typeface="Arial" charset="0"/>
        </a:defRPr>
      </a:lvl8pPr>
      <a:lvl9pPr marL="1828800" algn="l" rtl="0" fontAlgn="base">
        <a:spcBef>
          <a:spcPct val="0"/>
        </a:spcBef>
        <a:spcAft>
          <a:spcPct val="0"/>
        </a:spcAft>
        <a:defRPr sz="4400">
          <a:solidFill>
            <a:srgbClr val="0066FF"/>
          </a:solidFill>
          <a:latin typeface="Arial" charset="0"/>
        </a:defRPr>
      </a:lvl9pPr>
    </p:titleStyle>
    <p:bodyStyle>
      <a:lvl1pPr marL="342900" indent="-342900" algn="l" rtl="0" eaLnBrk="0" fontAlgn="base" hangingPunct="0">
        <a:spcBef>
          <a:spcPct val="20000"/>
        </a:spcBef>
        <a:spcAft>
          <a:spcPct val="0"/>
        </a:spcAft>
        <a:buChar char="•"/>
        <a:defRPr sz="3200">
          <a:solidFill>
            <a:srgbClr val="0066FF"/>
          </a:solidFill>
          <a:latin typeface="+mn-lt"/>
          <a:ea typeface="+mn-ea"/>
          <a:cs typeface="+mn-cs"/>
        </a:defRPr>
      </a:lvl1pPr>
      <a:lvl2pPr marL="742950" indent="-285750" algn="l" rtl="0" eaLnBrk="0" fontAlgn="base" hangingPunct="0">
        <a:spcBef>
          <a:spcPct val="20000"/>
        </a:spcBef>
        <a:spcAft>
          <a:spcPct val="0"/>
        </a:spcAft>
        <a:buChar char="–"/>
        <a:defRPr sz="2800">
          <a:solidFill>
            <a:srgbClr val="99CC00"/>
          </a:solidFill>
          <a:latin typeface="+mn-lt"/>
        </a:defRPr>
      </a:lvl2pPr>
      <a:lvl3pPr marL="1143000" indent="-228600" algn="l" rtl="0" eaLnBrk="0" fontAlgn="base" hangingPunct="0">
        <a:spcBef>
          <a:spcPct val="20000"/>
        </a:spcBef>
        <a:spcAft>
          <a:spcPct val="0"/>
        </a:spcAft>
        <a:buChar char="•"/>
        <a:defRPr sz="2400">
          <a:solidFill>
            <a:srgbClr val="FFCC00"/>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cheryl@cvcofatlant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 </a:t>
            </a:r>
          </a:p>
        </p:txBody>
      </p:sp>
      <p:sp>
        <p:nvSpPr>
          <p:cNvPr id="13315" name="Content Placeholder 2"/>
          <p:cNvSpPr>
            <a:spLocks noGrp="1"/>
          </p:cNvSpPr>
          <p:nvPr>
            <p:ph idx="1"/>
          </p:nvPr>
        </p:nvSpPr>
        <p:spPr>
          <a:xfrm>
            <a:off x="381000" y="1600200"/>
            <a:ext cx="8229600" cy="4525963"/>
          </a:xfrm>
        </p:spPr>
        <p:txBody>
          <a:bodyPr/>
          <a:lstStyle/>
          <a:p>
            <a:pPr algn="ctr" eaLnBrk="1" hangingPunct="1">
              <a:buFontTx/>
              <a:buNone/>
            </a:pPr>
            <a:endParaRPr lang="en-US" sz="2000" b="1" dirty="0" smtClean="0"/>
          </a:p>
          <a:p>
            <a:pPr algn="ctr" eaLnBrk="1" hangingPunct="1">
              <a:buFontTx/>
              <a:buNone/>
            </a:pPr>
            <a:endParaRPr lang="en-US" b="1" dirty="0" smtClean="0"/>
          </a:p>
          <a:p>
            <a:pPr algn="ctr" eaLnBrk="1" hangingPunct="1">
              <a:buFontTx/>
              <a:buNone/>
            </a:pPr>
            <a:r>
              <a:rPr lang="en-US" sz="4000" b="1" dirty="0" smtClean="0"/>
              <a:t>Employee </a:t>
            </a:r>
            <a:r>
              <a:rPr lang="en-US" sz="4000" b="1" dirty="0" smtClean="0"/>
              <a:t>Volunteer Program (EVP) 101</a:t>
            </a:r>
          </a:p>
          <a:p>
            <a:pPr algn="ctr" eaLnBrk="1" hangingPunct="1">
              <a:buFontTx/>
              <a:buNone/>
            </a:pPr>
            <a:endParaRPr lang="en-US" dirty="0" smtClean="0"/>
          </a:p>
          <a:p>
            <a:pPr algn="ctr" eaLnBrk="1" hangingPunct="1">
              <a:buFontTx/>
              <a:buNone/>
            </a:pPr>
            <a:endParaRPr lang="en-US" dirty="0" smtClean="0"/>
          </a:p>
          <a:p>
            <a:pPr eaLnBrk="1" hangingPunct="1">
              <a:buFontTx/>
              <a:buNone/>
            </a:pPr>
            <a:endParaRPr lang="en-US" dirty="0" smtClean="0"/>
          </a:p>
        </p:txBody>
      </p:sp>
      <p:sp>
        <p:nvSpPr>
          <p:cNvPr id="1331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3555" name="Rectangle 2"/>
          <p:cNvSpPr>
            <a:spLocks noGrp="1" noChangeArrowheads="1"/>
          </p:cNvSpPr>
          <p:nvPr>
            <p:ph type="title"/>
          </p:nvPr>
        </p:nvSpPr>
        <p:spPr/>
        <p:txBody>
          <a:bodyPr/>
          <a:lstStyle/>
          <a:p>
            <a:pPr eaLnBrk="1" hangingPunct="1"/>
            <a:r>
              <a:rPr lang="en-US" sz="4000" b="1" dirty="0" smtClean="0"/>
              <a:t>Work With Partners</a:t>
            </a:r>
            <a:endParaRPr lang="en-US" sz="4000" b="1" dirty="0" smtClean="0"/>
          </a:p>
        </p:txBody>
      </p:sp>
      <p:sp>
        <p:nvSpPr>
          <p:cNvPr id="23556" name="Rectangle 3"/>
          <p:cNvSpPr>
            <a:spLocks noGrp="1" noChangeArrowheads="1"/>
          </p:cNvSpPr>
          <p:nvPr>
            <p:ph type="body" idx="1"/>
          </p:nvPr>
        </p:nvSpPr>
        <p:spPr/>
        <p:txBody>
          <a:bodyPr/>
          <a:lstStyle/>
          <a:p>
            <a:pPr eaLnBrk="1" hangingPunct="1"/>
            <a:endParaRPr lang="en-US" dirty="0" smtClean="0"/>
          </a:p>
          <a:p>
            <a:pPr lvl="1" eaLnBrk="1" hangingPunct="1">
              <a:buFont typeface="Arial" pitchFamily="34" charset="0"/>
              <a:buChar char="•"/>
            </a:pPr>
            <a:r>
              <a:rPr lang="en-US" sz="3200" dirty="0" smtClean="0">
                <a:solidFill>
                  <a:srgbClr val="0066FF"/>
                </a:solidFill>
                <a:sym typeface="Wingdings" pitchFamily="2" charset="2"/>
              </a:rPr>
              <a:t>Other </a:t>
            </a:r>
            <a:r>
              <a:rPr lang="en-US" sz="3200" dirty="0" smtClean="0">
                <a:solidFill>
                  <a:srgbClr val="0066FF"/>
                </a:solidFill>
                <a:sym typeface="Wingdings" pitchFamily="2" charset="2"/>
              </a:rPr>
              <a:t>CVC member companies</a:t>
            </a:r>
          </a:p>
          <a:p>
            <a:pPr lvl="1" eaLnBrk="1" hangingPunct="1">
              <a:buFont typeface="Arial" pitchFamily="34" charset="0"/>
              <a:buChar char="•"/>
            </a:pPr>
            <a:r>
              <a:rPr lang="en-US" sz="3200" dirty="0" smtClean="0">
                <a:solidFill>
                  <a:srgbClr val="0066FF"/>
                </a:solidFill>
                <a:sym typeface="Wingdings" pitchFamily="2" charset="2"/>
              </a:rPr>
              <a:t>Business </a:t>
            </a:r>
            <a:r>
              <a:rPr lang="en-US" sz="3200" dirty="0" smtClean="0">
                <a:solidFill>
                  <a:srgbClr val="0066FF"/>
                </a:solidFill>
                <a:sym typeface="Wingdings" pitchFamily="2" charset="2"/>
              </a:rPr>
              <a:t>partners/Clients</a:t>
            </a:r>
            <a:endParaRPr lang="en-US" sz="3200" dirty="0" smtClean="0">
              <a:solidFill>
                <a:srgbClr val="0066FF"/>
              </a:solidFill>
              <a:sym typeface="Wingdings" pitchFamily="2" charset="2"/>
            </a:endParaRPr>
          </a:p>
          <a:p>
            <a:pPr lvl="1" eaLnBrk="1" hangingPunct="1">
              <a:buFont typeface="Arial" pitchFamily="34" charset="0"/>
              <a:buChar char="•"/>
            </a:pPr>
            <a:r>
              <a:rPr lang="en-US" sz="3200" dirty="0" smtClean="0">
                <a:solidFill>
                  <a:srgbClr val="0066FF"/>
                </a:solidFill>
                <a:sym typeface="Wingdings" pitchFamily="2" charset="2"/>
              </a:rPr>
              <a:t>Local Federations and Nonprofits</a:t>
            </a:r>
          </a:p>
          <a:p>
            <a:pPr lvl="1" eaLnBrk="1" hangingPunct="1">
              <a:buFont typeface="Arial" pitchFamily="34" charset="0"/>
              <a:buChar char="•"/>
            </a:pPr>
            <a:r>
              <a:rPr lang="en-US" sz="3200" dirty="0" smtClean="0">
                <a:solidFill>
                  <a:srgbClr val="0066FF"/>
                </a:solidFill>
                <a:sym typeface="Wingdings" pitchFamily="2" charset="2"/>
              </a:rPr>
              <a:t>Vendors</a:t>
            </a:r>
            <a:endParaRPr lang="en-US" sz="3200" dirty="0" smtClean="0">
              <a:solidFill>
                <a:srgbClr val="0066FF"/>
              </a:solidFill>
              <a:sym typeface="Wingdings" pitchFamily="2" charset="2"/>
            </a:endParaRPr>
          </a:p>
          <a:p>
            <a:pPr lvl="1" eaLnBrk="1" hangingPunct="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4579" name="Rectangle 2"/>
          <p:cNvSpPr>
            <a:spLocks noGrp="1" noChangeArrowheads="1"/>
          </p:cNvSpPr>
          <p:nvPr>
            <p:ph type="title"/>
          </p:nvPr>
        </p:nvSpPr>
        <p:spPr>
          <a:xfrm>
            <a:off x="304800" y="274638"/>
            <a:ext cx="8382000" cy="1143000"/>
          </a:xfrm>
        </p:spPr>
        <p:txBody>
          <a:bodyPr/>
          <a:lstStyle/>
          <a:p>
            <a:pPr eaLnBrk="1" hangingPunct="1"/>
            <a:r>
              <a:rPr lang="en-US" sz="4000" b="1" dirty="0" smtClean="0"/>
              <a:t>Choosing Focus </a:t>
            </a:r>
            <a:r>
              <a:rPr lang="en-US" sz="4000" b="1" dirty="0" smtClean="0"/>
              <a:t>Areas</a:t>
            </a:r>
          </a:p>
        </p:txBody>
      </p:sp>
      <p:sp>
        <p:nvSpPr>
          <p:cNvPr id="24580"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What does company hope to accomplish by implementing an EVP?</a:t>
            </a:r>
            <a:endParaRPr lang="en-US" dirty="0" smtClean="0"/>
          </a:p>
          <a:p>
            <a:pPr eaLnBrk="1" hangingPunct="1">
              <a:buNone/>
            </a:pPr>
            <a:endParaRPr lang="en-US" dirty="0" smtClean="0"/>
          </a:p>
          <a:p>
            <a:pPr eaLnBrk="1" hangingPunct="1"/>
            <a:r>
              <a:rPr lang="en-US" dirty="0" smtClean="0"/>
              <a:t>Consider board relationships, potential business conflicts, funding recipients, policies (nondiscrimination, etc), and 501(c)(3) status of potential partners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5603" name="Rectangle 2"/>
          <p:cNvSpPr>
            <a:spLocks noGrp="1" noChangeArrowheads="1"/>
          </p:cNvSpPr>
          <p:nvPr>
            <p:ph type="title"/>
          </p:nvPr>
        </p:nvSpPr>
        <p:spPr>
          <a:xfrm>
            <a:off x="228600" y="274638"/>
            <a:ext cx="8458200" cy="1143000"/>
          </a:xfrm>
        </p:spPr>
        <p:txBody>
          <a:bodyPr/>
          <a:lstStyle/>
          <a:p>
            <a:pPr eaLnBrk="1" hangingPunct="1"/>
            <a:r>
              <a:rPr lang="en-US" sz="4000" b="1" dirty="0" smtClean="0"/>
              <a:t>Building </a:t>
            </a:r>
            <a:r>
              <a:rPr lang="en-US" sz="4000" b="1" dirty="0" smtClean="0"/>
              <a:t>Your Program</a:t>
            </a:r>
            <a:r>
              <a:rPr lang="en-US" sz="4000" dirty="0" smtClean="0"/>
              <a:t>			</a:t>
            </a:r>
          </a:p>
        </p:txBody>
      </p:sp>
      <p:sp>
        <p:nvSpPr>
          <p:cNvPr id="25604" name="Rectangle 3"/>
          <p:cNvSpPr>
            <a:spLocks noGrp="1" noChangeArrowheads="1"/>
          </p:cNvSpPr>
          <p:nvPr>
            <p:ph type="body" idx="1"/>
          </p:nvPr>
        </p:nvSpPr>
        <p:spPr/>
        <p:txBody>
          <a:bodyPr/>
          <a:lstStyle/>
          <a:p>
            <a:pPr eaLnBrk="1" hangingPunct="1"/>
            <a:r>
              <a:rPr lang="en-US" dirty="0" smtClean="0"/>
              <a:t>Management Support</a:t>
            </a:r>
          </a:p>
          <a:p>
            <a:pPr eaLnBrk="1" hangingPunct="1"/>
            <a:r>
              <a:rPr lang="en-US" dirty="0" smtClean="0"/>
              <a:t>Mission/Goals/Strategies/Objectives</a:t>
            </a:r>
          </a:p>
          <a:p>
            <a:pPr eaLnBrk="1" hangingPunct="1"/>
            <a:r>
              <a:rPr lang="en-US" dirty="0" smtClean="0"/>
              <a:t>Tasks</a:t>
            </a:r>
          </a:p>
          <a:p>
            <a:pPr eaLnBrk="1" hangingPunct="1"/>
            <a:r>
              <a:rPr lang="en-US" dirty="0" smtClean="0"/>
              <a:t>Timelines</a:t>
            </a:r>
          </a:p>
          <a:p>
            <a:pPr eaLnBrk="1" hangingPunct="1"/>
            <a:r>
              <a:rPr lang="en-US" dirty="0" smtClean="0"/>
              <a:t>Communication </a:t>
            </a:r>
            <a:r>
              <a:rPr lang="en-US" dirty="0" smtClean="0"/>
              <a:t>Plans</a:t>
            </a:r>
          </a:p>
          <a:p>
            <a:pPr eaLnBrk="1" hangingPunct="1"/>
            <a:r>
              <a:rPr lang="en-US" dirty="0" smtClean="0"/>
              <a:t>Budgets</a:t>
            </a:r>
          </a:p>
          <a:p>
            <a:pPr eaLnBrk="1" hangingPunct="1"/>
            <a:r>
              <a:rPr lang="en-US" dirty="0" smtClean="0"/>
              <a:t>Evaluation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6627" name="Rectangle 2"/>
          <p:cNvSpPr>
            <a:spLocks noGrp="1" noChangeArrowheads="1"/>
          </p:cNvSpPr>
          <p:nvPr>
            <p:ph type="title"/>
          </p:nvPr>
        </p:nvSpPr>
        <p:spPr/>
        <p:txBody>
          <a:bodyPr/>
          <a:lstStyle/>
          <a:p>
            <a:pPr eaLnBrk="1" hangingPunct="1"/>
            <a:r>
              <a:rPr lang="en-US" sz="4000" b="1" dirty="0" smtClean="0"/>
              <a:t>Policies Overview</a:t>
            </a:r>
          </a:p>
        </p:txBody>
      </p:sp>
      <p:sp>
        <p:nvSpPr>
          <p:cNvPr id="26628" name="Rectangle 3"/>
          <p:cNvSpPr>
            <a:spLocks noGrp="1" noChangeArrowheads="1"/>
          </p:cNvSpPr>
          <p:nvPr>
            <p:ph type="body" idx="1"/>
          </p:nvPr>
        </p:nvSpPr>
        <p:spPr/>
        <p:txBody>
          <a:bodyPr/>
          <a:lstStyle/>
          <a:p>
            <a:pPr eaLnBrk="1" hangingPunct="1"/>
            <a:r>
              <a:rPr lang="en-US" dirty="0" smtClean="0"/>
              <a:t>Release </a:t>
            </a:r>
            <a:r>
              <a:rPr lang="en-US" dirty="0" smtClean="0"/>
              <a:t>time or flex time?</a:t>
            </a:r>
          </a:p>
          <a:p>
            <a:pPr eaLnBrk="1" hangingPunct="1"/>
            <a:r>
              <a:rPr lang="en-US" dirty="0" smtClean="0"/>
              <a:t>Disaster Volunteerism</a:t>
            </a:r>
          </a:p>
          <a:p>
            <a:pPr eaLnBrk="1" hangingPunct="1"/>
            <a:r>
              <a:rPr lang="en-US" dirty="0" smtClean="0"/>
              <a:t>Skills Based, Direct Support or both</a:t>
            </a:r>
            <a:r>
              <a:rPr lang="en-US" dirty="0" smtClean="0"/>
              <a:t>?</a:t>
            </a:r>
          </a:p>
          <a:p>
            <a:pPr eaLnBrk="1" hangingPunct="1"/>
            <a:r>
              <a:rPr lang="en-US" dirty="0" smtClean="0"/>
              <a:t>Micro-volunteering</a:t>
            </a:r>
          </a:p>
          <a:p>
            <a:pPr eaLnBrk="1" hangingPunct="1"/>
            <a:r>
              <a:rPr lang="en-US" dirty="0" smtClean="0"/>
              <a:t>Family Volunteering</a:t>
            </a:r>
            <a:endParaRPr lang="en-US" dirty="0" smtClean="0"/>
          </a:p>
          <a:p>
            <a:pPr eaLnBrk="1" hangingPunct="1"/>
            <a:r>
              <a:rPr lang="en-US" dirty="0" smtClean="0"/>
              <a:t>Risk </a:t>
            </a:r>
            <a:r>
              <a:rPr lang="en-US" dirty="0" smtClean="0"/>
              <a:t>Management</a:t>
            </a:r>
          </a:p>
          <a:p>
            <a:pPr eaLnBrk="1" hangingPunct="1"/>
            <a:r>
              <a:rPr lang="en-US" dirty="0" smtClean="0"/>
              <a:t>Employee Relief</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7651" name="Rectangle 2"/>
          <p:cNvSpPr>
            <a:spLocks noGrp="1" noChangeArrowheads="1"/>
          </p:cNvSpPr>
          <p:nvPr>
            <p:ph type="title"/>
          </p:nvPr>
        </p:nvSpPr>
        <p:spPr/>
        <p:txBody>
          <a:bodyPr/>
          <a:lstStyle/>
          <a:p>
            <a:pPr eaLnBrk="1" hangingPunct="1"/>
            <a:r>
              <a:rPr lang="en-US" sz="4000" b="1" dirty="0" smtClean="0"/>
              <a:t>Release Time</a:t>
            </a:r>
          </a:p>
        </p:txBody>
      </p:sp>
      <p:sp>
        <p:nvSpPr>
          <p:cNvPr id="27652"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Flex time or paid time off?</a:t>
            </a:r>
            <a:endParaRPr lang="en-US" dirty="0" smtClean="0"/>
          </a:p>
          <a:p>
            <a:pPr eaLnBrk="1" hangingPunct="1"/>
            <a:r>
              <a:rPr lang="en-US" dirty="0" smtClean="0"/>
              <a:t>Who </a:t>
            </a:r>
            <a:r>
              <a:rPr lang="en-US" dirty="0" smtClean="0"/>
              <a:t>is eligible? </a:t>
            </a:r>
          </a:p>
          <a:p>
            <a:pPr eaLnBrk="1" hangingPunct="1"/>
            <a:r>
              <a:rPr lang="en-US" dirty="0" smtClean="0"/>
              <a:t>How allocated and monitored? </a:t>
            </a:r>
          </a:p>
          <a:p>
            <a:pPr eaLnBrk="1" hangingPunct="1"/>
            <a:r>
              <a:rPr lang="en-US" dirty="0" smtClean="0"/>
              <a:t>What constitutes as </a:t>
            </a:r>
            <a:r>
              <a:rPr lang="en-US" dirty="0" smtClean="0"/>
              <a:t>volunteer </a:t>
            </a:r>
            <a:r>
              <a:rPr lang="en-US" dirty="0" smtClean="0"/>
              <a:t>time?  </a:t>
            </a:r>
            <a:endParaRPr lang="en-US" dirty="0" smtClean="0"/>
          </a:p>
          <a:p>
            <a:pPr eaLnBrk="1" hangingPunct="1"/>
            <a:r>
              <a:rPr lang="en-US" dirty="0" smtClean="0"/>
              <a:t>Which </a:t>
            </a:r>
            <a:r>
              <a:rPr lang="en-US" dirty="0" smtClean="0"/>
              <a:t>organizations qualify?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8675" name="Rectangle 2"/>
          <p:cNvSpPr>
            <a:spLocks noGrp="1" noChangeArrowheads="1"/>
          </p:cNvSpPr>
          <p:nvPr>
            <p:ph type="title"/>
          </p:nvPr>
        </p:nvSpPr>
        <p:spPr/>
        <p:txBody>
          <a:bodyPr/>
          <a:lstStyle/>
          <a:p>
            <a:pPr eaLnBrk="1" hangingPunct="1"/>
            <a:r>
              <a:rPr lang="en-US" sz="4000" b="1" dirty="0" smtClean="0"/>
              <a:t>Disaster Relief</a:t>
            </a:r>
            <a:endParaRPr lang="en-US" sz="4000" b="1" dirty="0" smtClean="0"/>
          </a:p>
        </p:txBody>
      </p:sp>
      <p:sp>
        <p:nvSpPr>
          <p:cNvPr id="28676"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Take care of employees first</a:t>
            </a:r>
          </a:p>
          <a:p>
            <a:pPr eaLnBrk="1" hangingPunct="1"/>
            <a:r>
              <a:rPr lang="en-US" dirty="0" smtClean="0"/>
              <a:t>Consider p</a:t>
            </a:r>
            <a:r>
              <a:rPr lang="en-US" dirty="0" smtClean="0"/>
              <a:t>artners in advance</a:t>
            </a:r>
          </a:p>
          <a:p>
            <a:pPr eaLnBrk="1" hangingPunct="1"/>
            <a:r>
              <a:rPr lang="en-US" dirty="0" smtClean="0"/>
              <a:t>What unique resources/skills can your company contribute to bring relief?</a:t>
            </a:r>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9699" name="Rectangle 2"/>
          <p:cNvSpPr>
            <a:spLocks noGrp="1" noChangeArrowheads="1"/>
          </p:cNvSpPr>
          <p:nvPr>
            <p:ph type="title"/>
          </p:nvPr>
        </p:nvSpPr>
        <p:spPr/>
        <p:txBody>
          <a:bodyPr/>
          <a:lstStyle/>
          <a:p>
            <a:pPr eaLnBrk="1" hangingPunct="1"/>
            <a:r>
              <a:rPr lang="en-US" sz="4000" b="1" dirty="0" smtClean="0"/>
              <a:t>Friends and Family</a:t>
            </a:r>
          </a:p>
        </p:txBody>
      </p:sp>
      <p:sp>
        <p:nvSpPr>
          <p:cNvPr id="29700"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Do you count company supported projects done on company time by employees only?  </a:t>
            </a:r>
          </a:p>
          <a:p>
            <a:pPr eaLnBrk="1" hangingPunct="1"/>
            <a:r>
              <a:rPr lang="en-US" dirty="0" smtClean="0"/>
              <a:t>Family volunteering</a:t>
            </a:r>
          </a:p>
          <a:p>
            <a:pPr eaLnBrk="1" hangingPunct="1"/>
            <a:r>
              <a:rPr lang="en-US" dirty="0" smtClean="0"/>
              <a:t>Consider age limits/liability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1747" name="Rectangle 2"/>
          <p:cNvSpPr>
            <a:spLocks noGrp="1" noChangeArrowheads="1"/>
          </p:cNvSpPr>
          <p:nvPr>
            <p:ph type="title"/>
          </p:nvPr>
        </p:nvSpPr>
        <p:spPr/>
        <p:txBody>
          <a:bodyPr/>
          <a:lstStyle/>
          <a:p>
            <a:pPr eaLnBrk="1" hangingPunct="1"/>
            <a:r>
              <a:rPr lang="en-US" sz="4000" b="1" dirty="0" smtClean="0"/>
              <a:t>Risk Management</a:t>
            </a:r>
            <a:r>
              <a:rPr lang="en-US" dirty="0" smtClean="0"/>
              <a:t>	</a:t>
            </a:r>
          </a:p>
        </p:txBody>
      </p:sp>
      <p:sp>
        <p:nvSpPr>
          <p:cNvPr id="31748"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Check </a:t>
            </a:r>
            <a:r>
              <a:rPr lang="en-US" dirty="0" smtClean="0"/>
              <a:t>on </a:t>
            </a:r>
            <a:r>
              <a:rPr lang="en-US" dirty="0" smtClean="0"/>
              <a:t>insurance</a:t>
            </a:r>
            <a:endParaRPr lang="en-US" dirty="0" smtClean="0"/>
          </a:p>
          <a:p>
            <a:pPr eaLnBrk="1" hangingPunct="1"/>
            <a:r>
              <a:rPr lang="en-US" dirty="0" smtClean="0"/>
              <a:t>Good Samaritan </a:t>
            </a:r>
            <a:r>
              <a:rPr lang="en-US" dirty="0" smtClean="0"/>
              <a:t>laws vary by state</a:t>
            </a:r>
            <a:endParaRPr lang="en-US" dirty="0" smtClean="0"/>
          </a:p>
          <a:p>
            <a:pPr eaLnBrk="1" hangingPunct="1"/>
            <a:r>
              <a:rPr lang="en-US" dirty="0" smtClean="0"/>
              <a:t>First Aid, Crisis management</a:t>
            </a:r>
            <a:endParaRPr lang="en-US" dirty="0" smtClean="0"/>
          </a:p>
          <a:p>
            <a:pPr eaLnBrk="1" hangingPunct="1"/>
            <a:r>
              <a:rPr lang="en-US" dirty="0" smtClean="0"/>
              <a:t>Background checks</a:t>
            </a:r>
            <a:endParaRPr lang="en-US" dirty="0" smtClean="0"/>
          </a:p>
          <a:p>
            <a:pPr eaLnBrk="1" hangingPunct="1"/>
            <a:r>
              <a:rPr lang="en-US" dirty="0" smtClean="0"/>
              <a:t>Waivers/Photo releases</a:t>
            </a:r>
          </a:p>
          <a:p>
            <a:pPr eaLnBrk="1" hangingPunct="1">
              <a:buNone/>
            </a:pPr>
            <a:endParaRPr lang="en-US" dirty="0" smtClean="0"/>
          </a:p>
          <a:p>
            <a:pPr eaLnBrk="1" hangingPunct="1">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2771" name="Rectangle 2"/>
          <p:cNvSpPr>
            <a:spLocks noGrp="1" noChangeArrowheads="1"/>
          </p:cNvSpPr>
          <p:nvPr>
            <p:ph type="title"/>
          </p:nvPr>
        </p:nvSpPr>
        <p:spPr>
          <a:xfrm>
            <a:off x="228600" y="274638"/>
            <a:ext cx="8458200" cy="1143000"/>
          </a:xfrm>
        </p:spPr>
        <p:txBody>
          <a:bodyPr/>
          <a:lstStyle/>
          <a:p>
            <a:pPr eaLnBrk="1" hangingPunct="1"/>
            <a:r>
              <a:rPr lang="en-US" sz="4000" b="1" dirty="0" smtClean="0"/>
              <a:t>Recruiting &amp; Retention</a:t>
            </a:r>
          </a:p>
        </p:txBody>
      </p:sp>
      <p:sp>
        <p:nvSpPr>
          <p:cNvPr id="32772"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Volunteer </a:t>
            </a:r>
            <a:r>
              <a:rPr lang="en-US" dirty="0" smtClean="0"/>
              <a:t>motivations</a:t>
            </a:r>
          </a:p>
          <a:p>
            <a:pPr eaLnBrk="1" hangingPunct="1"/>
            <a:r>
              <a:rPr lang="en-US" dirty="0" smtClean="0"/>
              <a:t>Generational recruiting</a:t>
            </a:r>
            <a:endParaRPr lang="en-US" dirty="0" smtClean="0"/>
          </a:p>
          <a:p>
            <a:pPr eaLnBrk="1" hangingPunct="1"/>
            <a:r>
              <a:rPr lang="en-US" dirty="0" smtClean="0"/>
              <a:t>Building on success</a:t>
            </a:r>
          </a:p>
          <a:p>
            <a:pPr eaLnBrk="1" hangingPunct="1"/>
            <a:r>
              <a:rPr lang="en-US" dirty="0" smtClean="0"/>
              <a:t>Staff Development</a:t>
            </a:r>
          </a:p>
          <a:p>
            <a:pPr eaLnBrk="1" hangingPunct="1"/>
            <a:r>
              <a:rPr lang="en-US" dirty="0" smtClean="0"/>
              <a:t>Recognition – from coffee mugs to performance reviews</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3795" name="Rectangle 2"/>
          <p:cNvSpPr>
            <a:spLocks noGrp="1" noChangeArrowheads="1"/>
          </p:cNvSpPr>
          <p:nvPr>
            <p:ph type="title"/>
          </p:nvPr>
        </p:nvSpPr>
        <p:spPr/>
        <p:txBody>
          <a:bodyPr/>
          <a:lstStyle/>
          <a:p>
            <a:pPr eaLnBrk="1" hangingPunct="1"/>
            <a:r>
              <a:rPr lang="en-US" sz="4000" b="1" dirty="0" smtClean="0"/>
              <a:t>Project Planning</a:t>
            </a:r>
          </a:p>
        </p:txBody>
      </p:sp>
      <p:sp>
        <p:nvSpPr>
          <p:cNvPr id="33796" name="Rectangle 3"/>
          <p:cNvSpPr>
            <a:spLocks noGrp="1" noChangeArrowheads="1"/>
          </p:cNvSpPr>
          <p:nvPr>
            <p:ph type="body" idx="1"/>
          </p:nvPr>
        </p:nvSpPr>
        <p:spPr/>
        <p:txBody>
          <a:bodyPr/>
          <a:lstStyle/>
          <a:p>
            <a:pPr eaLnBrk="1" hangingPunct="1">
              <a:lnSpc>
                <a:spcPct val="90000"/>
              </a:lnSpc>
            </a:pPr>
            <a:endParaRPr lang="en-US" dirty="0" smtClean="0"/>
          </a:p>
          <a:p>
            <a:pPr eaLnBrk="1" hangingPunct="1">
              <a:lnSpc>
                <a:spcPct val="90000"/>
              </a:lnSpc>
            </a:pPr>
            <a:r>
              <a:rPr lang="en-US" dirty="0" smtClean="0"/>
              <a:t>Engage your employees</a:t>
            </a:r>
          </a:p>
          <a:p>
            <a:pPr eaLnBrk="1" hangingPunct="1">
              <a:lnSpc>
                <a:spcPct val="90000"/>
              </a:lnSpc>
            </a:pPr>
            <a:r>
              <a:rPr lang="en-US" dirty="0" smtClean="0"/>
              <a:t>Determine project scope &amp; </a:t>
            </a:r>
            <a:r>
              <a:rPr lang="en-US" dirty="0" smtClean="0"/>
              <a:t>budget</a:t>
            </a:r>
          </a:p>
          <a:p>
            <a:pPr eaLnBrk="1" hangingPunct="1">
              <a:lnSpc>
                <a:spcPct val="90000"/>
              </a:lnSpc>
            </a:pPr>
            <a:r>
              <a:rPr lang="en-US" dirty="0" smtClean="0"/>
              <a:t>Timeline, # of Volunteers Needed</a:t>
            </a:r>
          </a:p>
          <a:p>
            <a:pPr eaLnBrk="1" hangingPunct="1">
              <a:lnSpc>
                <a:spcPct val="90000"/>
              </a:lnSpc>
            </a:pPr>
            <a:r>
              <a:rPr lang="en-US" dirty="0" smtClean="0"/>
              <a:t>Contingency Plans</a:t>
            </a:r>
          </a:p>
          <a:p>
            <a:pPr eaLnBrk="1" hangingPunct="1">
              <a:lnSpc>
                <a:spcPct val="90000"/>
              </a:lnSpc>
            </a:pPr>
            <a:r>
              <a:rPr lang="en-US" dirty="0" smtClean="0"/>
              <a:t>Metrics</a:t>
            </a:r>
          </a:p>
          <a:p>
            <a:pPr eaLnBrk="1" hangingPunct="1">
              <a:lnSpc>
                <a:spcPct val="90000"/>
              </a:lnSpc>
              <a:buNone/>
            </a:pPr>
            <a:endParaRPr lang="en-US" dirty="0" smtClean="0"/>
          </a:p>
          <a:p>
            <a:pPr eaLnBrk="1" hangingPunct="1">
              <a:lnSpc>
                <a:spcPct val="90000"/>
              </a:lnSpc>
              <a:buNone/>
            </a:pPr>
            <a:endParaRPr lang="en-US" dirty="0" smtClean="0"/>
          </a:p>
          <a:p>
            <a:pPr eaLnBrk="1" hangingPunct="1">
              <a:lnSpc>
                <a:spcPct val="90000"/>
              </a:lnSpc>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  </a:t>
            </a:r>
            <a:br>
              <a:rPr lang="en-US" dirty="0" smtClean="0"/>
            </a:br>
            <a:r>
              <a:rPr lang="en-US" sz="4000" b="1" dirty="0" smtClean="0"/>
              <a:t>About Us</a:t>
            </a:r>
            <a:r>
              <a:rPr lang="en-US" b="1" dirty="0" smtClean="0"/>
              <a:t/>
            </a:r>
            <a:br>
              <a:rPr lang="en-US" b="1" dirty="0" smtClean="0"/>
            </a:br>
            <a:endParaRPr lang="en-US" dirty="0" smtClean="0"/>
          </a:p>
        </p:txBody>
      </p:sp>
      <p:sp>
        <p:nvSpPr>
          <p:cNvPr id="14339" name="Content Placeholder 4"/>
          <p:cNvSpPr>
            <a:spLocks noGrp="1"/>
          </p:cNvSpPr>
          <p:nvPr>
            <p:ph idx="1"/>
          </p:nvPr>
        </p:nvSpPr>
        <p:spPr/>
        <p:txBody>
          <a:bodyPr/>
          <a:lstStyle/>
          <a:p>
            <a:pPr>
              <a:buFontTx/>
              <a:buNone/>
            </a:pPr>
            <a:endParaRPr lang="en-US" sz="2000" b="1" dirty="0" smtClean="0"/>
          </a:p>
          <a:p>
            <a:r>
              <a:rPr lang="en-US" dirty="0" smtClean="0"/>
              <a:t>Founded 1992</a:t>
            </a:r>
          </a:p>
          <a:p>
            <a:r>
              <a:rPr lang="en-US" dirty="0" smtClean="0"/>
              <a:t>Purpose</a:t>
            </a:r>
          </a:p>
          <a:p>
            <a:r>
              <a:rPr lang="en-US" dirty="0" smtClean="0"/>
              <a:t>Membership</a:t>
            </a:r>
          </a:p>
          <a:p>
            <a:r>
              <a:rPr lang="en-US" dirty="0" smtClean="0"/>
              <a:t>Programming</a:t>
            </a:r>
          </a:p>
        </p:txBody>
      </p:sp>
      <p:sp>
        <p:nvSpPr>
          <p:cNvPr id="1434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5843" name="Rectangle 2"/>
          <p:cNvSpPr>
            <a:spLocks noGrp="1" noChangeArrowheads="1"/>
          </p:cNvSpPr>
          <p:nvPr>
            <p:ph type="title"/>
          </p:nvPr>
        </p:nvSpPr>
        <p:spPr>
          <a:xfrm>
            <a:off x="304800" y="274638"/>
            <a:ext cx="8382000" cy="1143000"/>
          </a:xfrm>
        </p:spPr>
        <p:txBody>
          <a:bodyPr/>
          <a:lstStyle/>
          <a:p>
            <a:pPr eaLnBrk="1" hangingPunct="1"/>
            <a:r>
              <a:rPr lang="en-US" sz="4000" b="1" dirty="0" smtClean="0"/>
              <a:t>Communications</a:t>
            </a:r>
            <a:r>
              <a:rPr lang="en-US" dirty="0" smtClean="0"/>
              <a:t>	</a:t>
            </a:r>
          </a:p>
        </p:txBody>
      </p:sp>
      <p:sp>
        <p:nvSpPr>
          <p:cNvPr id="35844" name="Rectangle 3"/>
          <p:cNvSpPr>
            <a:spLocks noGrp="1" noChangeArrowheads="1"/>
          </p:cNvSpPr>
          <p:nvPr>
            <p:ph type="body" idx="1"/>
          </p:nvPr>
        </p:nvSpPr>
        <p:spPr/>
        <p:txBody>
          <a:bodyPr/>
          <a:lstStyle/>
          <a:p>
            <a:pPr eaLnBrk="1" hangingPunct="1">
              <a:lnSpc>
                <a:spcPct val="90000"/>
              </a:lnSpc>
              <a:buNone/>
            </a:pPr>
            <a:r>
              <a:rPr lang="en-US" dirty="0" smtClean="0"/>
              <a:t>Set </a:t>
            </a:r>
            <a:r>
              <a:rPr lang="en-US" dirty="0" smtClean="0"/>
              <a:t>communications plan &amp; schedule</a:t>
            </a:r>
          </a:p>
          <a:p>
            <a:pPr lvl="1" eaLnBrk="1" hangingPunct="1">
              <a:lnSpc>
                <a:spcPct val="90000"/>
              </a:lnSpc>
              <a:buFont typeface="Arial" pitchFamily="34" charset="0"/>
              <a:buChar char="•"/>
            </a:pPr>
            <a:r>
              <a:rPr lang="en-US" dirty="0" smtClean="0">
                <a:solidFill>
                  <a:srgbClr val="0066FF"/>
                </a:solidFill>
              </a:rPr>
              <a:t>T</a:t>
            </a:r>
            <a:r>
              <a:rPr lang="en-US" dirty="0" smtClean="0">
                <a:solidFill>
                  <a:srgbClr val="0066FF"/>
                </a:solidFill>
              </a:rPr>
              <a:t>ypes </a:t>
            </a:r>
            <a:r>
              <a:rPr lang="en-US" dirty="0" smtClean="0">
                <a:solidFill>
                  <a:srgbClr val="0066FF"/>
                </a:solidFill>
              </a:rPr>
              <a:t>&amp; </a:t>
            </a:r>
            <a:r>
              <a:rPr lang="en-US" dirty="0" smtClean="0">
                <a:solidFill>
                  <a:srgbClr val="0066FF"/>
                </a:solidFill>
              </a:rPr>
              <a:t>frequency</a:t>
            </a:r>
          </a:p>
          <a:p>
            <a:pPr lvl="1" eaLnBrk="1" hangingPunct="1">
              <a:lnSpc>
                <a:spcPct val="90000"/>
              </a:lnSpc>
              <a:buFont typeface="Arial" pitchFamily="34" charset="0"/>
              <a:buChar char="•"/>
            </a:pPr>
            <a:r>
              <a:rPr lang="en-US" dirty="0" smtClean="0">
                <a:solidFill>
                  <a:srgbClr val="0066FF"/>
                </a:solidFill>
              </a:rPr>
              <a:t>L</a:t>
            </a:r>
            <a:r>
              <a:rPr lang="en-US" dirty="0" smtClean="0">
                <a:solidFill>
                  <a:srgbClr val="0066FF"/>
                </a:solidFill>
              </a:rPr>
              <a:t>ink </a:t>
            </a:r>
            <a:r>
              <a:rPr lang="en-US" dirty="0" smtClean="0">
                <a:solidFill>
                  <a:srgbClr val="0066FF"/>
                </a:solidFill>
              </a:rPr>
              <a:t>to corporate citizenship </a:t>
            </a:r>
            <a:r>
              <a:rPr lang="en-US" dirty="0" smtClean="0">
                <a:solidFill>
                  <a:srgbClr val="0066FF"/>
                </a:solidFill>
              </a:rPr>
              <a:t>initiatives</a:t>
            </a:r>
          </a:p>
          <a:p>
            <a:pPr lvl="1" eaLnBrk="1" hangingPunct="1">
              <a:lnSpc>
                <a:spcPct val="90000"/>
              </a:lnSpc>
              <a:buNone/>
            </a:pPr>
            <a:endParaRPr lang="en-US" sz="3000" dirty="0" smtClean="0">
              <a:solidFill>
                <a:srgbClr val="0066FF"/>
              </a:solidFill>
            </a:endParaRPr>
          </a:p>
          <a:p>
            <a:pPr eaLnBrk="1" hangingPunct="1">
              <a:lnSpc>
                <a:spcPct val="90000"/>
              </a:lnSpc>
              <a:buNone/>
            </a:pPr>
            <a:r>
              <a:rPr lang="en-US" dirty="0" smtClean="0"/>
              <a:t>Vary channels based on audience</a:t>
            </a:r>
          </a:p>
          <a:p>
            <a:pPr lvl="1" eaLnBrk="1" hangingPunct="1">
              <a:lnSpc>
                <a:spcPct val="90000"/>
              </a:lnSpc>
              <a:buFont typeface="Arial" pitchFamily="34" charset="0"/>
              <a:buChar char="•"/>
            </a:pPr>
            <a:r>
              <a:rPr lang="en-US" dirty="0" smtClean="0">
                <a:solidFill>
                  <a:srgbClr val="0066FF"/>
                </a:solidFill>
              </a:rPr>
              <a:t>E</a:t>
            </a:r>
            <a:r>
              <a:rPr lang="en-US" dirty="0" smtClean="0">
                <a:solidFill>
                  <a:srgbClr val="0066FF"/>
                </a:solidFill>
              </a:rPr>
              <a:t>-mails</a:t>
            </a:r>
            <a:r>
              <a:rPr lang="en-US" dirty="0" smtClean="0">
                <a:solidFill>
                  <a:srgbClr val="0066FF"/>
                </a:solidFill>
              </a:rPr>
              <a:t>, VM, flyers, posters, rallies, sign up sheets, ambassadors/team captains</a:t>
            </a:r>
          </a:p>
          <a:p>
            <a:pPr lvl="1" eaLnBrk="1" hangingPunct="1">
              <a:lnSpc>
                <a:spcPct val="90000"/>
              </a:lnSpc>
              <a:buFont typeface="Arial" pitchFamily="34" charset="0"/>
              <a:buChar char="•"/>
            </a:pPr>
            <a:r>
              <a:rPr lang="en-US" dirty="0" smtClean="0">
                <a:solidFill>
                  <a:srgbClr val="0066FF"/>
                </a:solidFill>
              </a:rPr>
              <a:t>T</a:t>
            </a:r>
            <a:r>
              <a:rPr lang="en-US" dirty="0" smtClean="0">
                <a:solidFill>
                  <a:srgbClr val="0066FF"/>
                </a:solidFill>
              </a:rPr>
              <a:t>arget </a:t>
            </a:r>
            <a:r>
              <a:rPr lang="en-US" dirty="0" smtClean="0">
                <a:solidFill>
                  <a:srgbClr val="0066FF"/>
                </a:solidFill>
              </a:rPr>
              <a:t>hard to reach employee groups</a:t>
            </a:r>
          </a:p>
          <a:p>
            <a:pPr eaLnBrk="1" hangingPunct="1">
              <a:lnSpc>
                <a:spcPct val="90000"/>
              </a:lnSpc>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6867" name="Rectangle 2"/>
          <p:cNvSpPr>
            <a:spLocks noGrp="1" noChangeArrowheads="1"/>
          </p:cNvSpPr>
          <p:nvPr>
            <p:ph type="title"/>
          </p:nvPr>
        </p:nvSpPr>
        <p:spPr>
          <a:xfrm>
            <a:off x="228600" y="274638"/>
            <a:ext cx="8458200" cy="1143000"/>
          </a:xfrm>
        </p:spPr>
        <p:txBody>
          <a:bodyPr/>
          <a:lstStyle/>
          <a:p>
            <a:pPr eaLnBrk="1" hangingPunct="1"/>
            <a:r>
              <a:rPr lang="en-US" sz="4000" b="1" dirty="0" smtClean="0"/>
              <a:t>Communications</a:t>
            </a:r>
            <a:endParaRPr lang="en-US" sz="4000" b="1" dirty="0" smtClean="0"/>
          </a:p>
        </p:txBody>
      </p:sp>
      <p:sp>
        <p:nvSpPr>
          <p:cNvPr id="36868" name="Rectangle 3"/>
          <p:cNvSpPr>
            <a:spLocks noGrp="1" noChangeArrowheads="1"/>
          </p:cNvSpPr>
          <p:nvPr>
            <p:ph type="body" idx="1"/>
          </p:nvPr>
        </p:nvSpPr>
        <p:spPr/>
        <p:txBody>
          <a:bodyPr/>
          <a:lstStyle/>
          <a:p>
            <a:pPr eaLnBrk="1" hangingPunct="1">
              <a:buNone/>
            </a:pPr>
            <a:r>
              <a:rPr lang="en-US" dirty="0" smtClean="0"/>
              <a:t>Engage Executives</a:t>
            </a:r>
            <a:endParaRPr lang="en-US" dirty="0" smtClean="0"/>
          </a:p>
          <a:p>
            <a:pPr lvl="1" eaLnBrk="1" hangingPunct="1">
              <a:buFont typeface="Arial" pitchFamily="34" charset="0"/>
              <a:buChar char="•"/>
            </a:pPr>
            <a:r>
              <a:rPr lang="en-US" dirty="0" smtClean="0">
                <a:solidFill>
                  <a:srgbClr val="0066FF"/>
                </a:solidFill>
              </a:rPr>
              <a:t>“peer to peer” ask</a:t>
            </a:r>
          </a:p>
          <a:p>
            <a:pPr lvl="1" eaLnBrk="1" hangingPunct="1">
              <a:buFont typeface="Arial" pitchFamily="34" charset="0"/>
              <a:buChar char="•"/>
            </a:pPr>
            <a:r>
              <a:rPr lang="en-US" dirty="0" smtClean="0">
                <a:solidFill>
                  <a:srgbClr val="0066FF"/>
                </a:solidFill>
              </a:rPr>
              <a:t>give them an </a:t>
            </a:r>
            <a:r>
              <a:rPr lang="en-US" dirty="0" smtClean="0">
                <a:solidFill>
                  <a:srgbClr val="0066FF"/>
                </a:solidFill>
              </a:rPr>
              <a:t>assignment</a:t>
            </a:r>
          </a:p>
          <a:p>
            <a:pPr eaLnBrk="1" hangingPunct="1">
              <a:buNone/>
            </a:pPr>
            <a:r>
              <a:rPr lang="en-US" dirty="0" smtClean="0"/>
              <a:t>Post-e</a:t>
            </a:r>
            <a:r>
              <a:rPr lang="en-US" dirty="0" smtClean="0"/>
              <a:t>vent </a:t>
            </a:r>
            <a:r>
              <a:rPr lang="en-US" dirty="0" smtClean="0"/>
              <a:t>C</a:t>
            </a:r>
            <a:r>
              <a:rPr lang="en-US" dirty="0" smtClean="0"/>
              <a:t>ommunications</a:t>
            </a:r>
          </a:p>
          <a:p>
            <a:pPr lvl="1" eaLnBrk="1" hangingPunct="1">
              <a:buFont typeface="Arial" pitchFamily="34" charset="0"/>
              <a:buChar char="•"/>
            </a:pPr>
            <a:r>
              <a:rPr lang="en-US" dirty="0" smtClean="0">
                <a:solidFill>
                  <a:srgbClr val="0066FF"/>
                </a:solidFill>
              </a:rPr>
              <a:t>follow </a:t>
            </a:r>
            <a:r>
              <a:rPr lang="en-US" dirty="0" smtClean="0">
                <a:solidFill>
                  <a:srgbClr val="0066FF"/>
                </a:solidFill>
              </a:rPr>
              <a:t>up surveys</a:t>
            </a:r>
          </a:p>
          <a:p>
            <a:pPr lvl="1" eaLnBrk="1" hangingPunct="1">
              <a:buFont typeface="Arial" pitchFamily="34" charset="0"/>
              <a:buChar char="•"/>
            </a:pPr>
            <a:r>
              <a:rPr lang="en-US" dirty="0" smtClean="0">
                <a:solidFill>
                  <a:srgbClr val="0066FF"/>
                </a:solidFill>
              </a:rPr>
              <a:t>“impact” communication </a:t>
            </a:r>
          </a:p>
          <a:p>
            <a:pPr lvl="1" eaLnBrk="1" hangingPunct="1">
              <a:buFont typeface="Arial" pitchFamily="34" charset="0"/>
              <a:buChar char="•"/>
            </a:pPr>
            <a:r>
              <a:rPr lang="en-US" dirty="0" smtClean="0">
                <a:solidFill>
                  <a:srgbClr val="0066FF"/>
                </a:solidFill>
              </a:rPr>
              <a:t>newsletter articles, posters with photos from the day, etc.</a:t>
            </a:r>
          </a:p>
          <a:p>
            <a:pPr eaLnBrk="1" hangingPunct="1"/>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37891" name="Rectangle 2"/>
          <p:cNvSpPr>
            <a:spLocks noGrp="1" noChangeArrowheads="1"/>
          </p:cNvSpPr>
          <p:nvPr>
            <p:ph type="title"/>
          </p:nvPr>
        </p:nvSpPr>
        <p:spPr/>
        <p:txBody>
          <a:bodyPr/>
          <a:lstStyle/>
          <a:p>
            <a:pPr eaLnBrk="1" hangingPunct="1"/>
            <a:r>
              <a:rPr lang="en-US" sz="4000" b="1" dirty="0" smtClean="0"/>
              <a:t>Recognition</a:t>
            </a:r>
          </a:p>
        </p:txBody>
      </p:sp>
      <p:sp>
        <p:nvSpPr>
          <p:cNvPr id="37892" name="Rectangle 3"/>
          <p:cNvSpPr>
            <a:spLocks noGrp="1" noChangeArrowheads="1"/>
          </p:cNvSpPr>
          <p:nvPr>
            <p:ph type="body" idx="1"/>
          </p:nvPr>
        </p:nvSpPr>
        <p:spPr/>
        <p:txBody>
          <a:bodyPr/>
          <a:lstStyle/>
          <a:p>
            <a:pPr lvl="1" eaLnBrk="1" hangingPunct="1">
              <a:buFont typeface="Arial" pitchFamily="34" charset="0"/>
              <a:buChar char="•"/>
            </a:pPr>
            <a:endParaRPr lang="en-US" dirty="0" smtClean="0">
              <a:solidFill>
                <a:srgbClr val="0066FF"/>
              </a:solidFill>
            </a:endParaRPr>
          </a:p>
          <a:p>
            <a:pPr lvl="1" eaLnBrk="1" hangingPunct="1">
              <a:buFont typeface="Arial" pitchFamily="34" charset="0"/>
              <a:buChar char="•"/>
            </a:pPr>
            <a:r>
              <a:rPr lang="en-US" sz="3200" dirty="0" smtClean="0">
                <a:solidFill>
                  <a:srgbClr val="0066FF"/>
                </a:solidFill>
              </a:rPr>
              <a:t>Old </a:t>
            </a:r>
            <a:r>
              <a:rPr lang="en-US" sz="3200" dirty="0" smtClean="0">
                <a:solidFill>
                  <a:srgbClr val="0066FF"/>
                </a:solidFill>
              </a:rPr>
              <a:t>F</a:t>
            </a:r>
            <a:r>
              <a:rPr lang="en-US" sz="3200" dirty="0" smtClean="0">
                <a:solidFill>
                  <a:srgbClr val="0066FF"/>
                </a:solidFill>
              </a:rPr>
              <a:t>aithfuls</a:t>
            </a:r>
            <a:r>
              <a:rPr lang="en-US" sz="3200" dirty="0" smtClean="0">
                <a:solidFill>
                  <a:srgbClr val="0066FF"/>
                </a:solidFill>
              </a:rPr>
              <a:t>:  t-shirts, </a:t>
            </a:r>
            <a:r>
              <a:rPr lang="en-US" sz="3200" dirty="0" smtClean="0">
                <a:solidFill>
                  <a:srgbClr val="0066FF"/>
                </a:solidFill>
              </a:rPr>
              <a:t>pins</a:t>
            </a:r>
            <a:r>
              <a:rPr lang="en-US" sz="3200" dirty="0" smtClean="0">
                <a:solidFill>
                  <a:srgbClr val="0066FF"/>
                </a:solidFill>
              </a:rPr>
              <a:t>, mugs, etc.</a:t>
            </a:r>
          </a:p>
          <a:p>
            <a:pPr lvl="1" eaLnBrk="1" hangingPunct="1">
              <a:buFont typeface="Arial" pitchFamily="34" charset="0"/>
              <a:buChar char="•"/>
            </a:pPr>
            <a:r>
              <a:rPr lang="en-US" sz="3200" dirty="0" smtClean="0">
                <a:solidFill>
                  <a:srgbClr val="0066FF"/>
                </a:solidFill>
              </a:rPr>
              <a:t>Post Photos (website </a:t>
            </a:r>
            <a:r>
              <a:rPr lang="en-US" sz="3200" dirty="0" smtClean="0">
                <a:solidFill>
                  <a:srgbClr val="0066FF"/>
                </a:solidFill>
              </a:rPr>
              <a:t>or social media), office bulletin </a:t>
            </a:r>
            <a:r>
              <a:rPr lang="en-US" sz="3200" dirty="0" smtClean="0">
                <a:solidFill>
                  <a:srgbClr val="0066FF"/>
                </a:solidFill>
              </a:rPr>
              <a:t>board</a:t>
            </a:r>
          </a:p>
          <a:p>
            <a:pPr lvl="1" eaLnBrk="1" hangingPunct="1">
              <a:buFont typeface="Arial" pitchFamily="34" charset="0"/>
              <a:buChar char="•"/>
            </a:pPr>
            <a:r>
              <a:rPr lang="en-US" sz="3200" dirty="0" smtClean="0">
                <a:solidFill>
                  <a:srgbClr val="0066FF"/>
                </a:solidFill>
              </a:rPr>
              <a:t>Send thank you notes</a:t>
            </a:r>
            <a:endParaRPr lang="en-US" sz="3200" dirty="0" smtClean="0">
              <a:solidFill>
                <a:srgbClr val="0066FF"/>
              </a:solidFill>
            </a:endParaRPr>
          </a:p>
          <a:p>
            <a:pPr lvl="1" eaLnBrk="1" hangingPunct="1">
              <a:buFont typeface="Arial" pitchFamily="34" charset="0"/>
              <a:buChar char="•"/>
            </a:pPr>
            <a:r>
              <a:rPr lang="en-US" sz="3200" dirty="0" smtClean="0">
                <a:solidFill>
                  <a:srgbClr val="0066FF"/>
                </a:solidFill>
              </a:rPr>
              <a:t>S</a:t>
            </a:r>
            <a:r>
              <a:rPr lang="en-US" sz="3200" dirty="0" smtClean="0">
                <a:solidFill>
                  <a:srgbClr val="0066FF"/>
                </a:solidFill>
              </a:rPr>
              <a:t>hare partner thank </a:t>
            </a:r>
            <a:r>
              <a:rPr lang="en-US" sz="3200" dirty="0" smtClean="0">
                <a:solidFill>
                  <a:srgbClr val="0066FF"/>
                </a:solidFill>
              </a:rPr>
              <a:t>you </a:t>
            </a:r>
            <a:r>
              <a:rPr lang="en-US" sz="3200" dirty="0" smtClean="0">
                <a:solidFill>
                  <a:srgbClr val="0066FF"/>
                </a:solidFill>
              </a:rPr>
              <a:t>notes</a:t>
            </a:r>
            <a:endParaRPr lang="en-US" sz="3200" dirty="0" smtClean="0">
              <a:solidFill>
                <a:srgbClr val="0066FF"/>
              </a:solidFill>
            </a:endParaRPr>
          </a:p>
          <a:p>
            <a:pPr eaLnBrk="1" hangingPunct="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4000" b="1" dirty="0" smtClean="0"/>
              <a:t>Evaluation</a:t>
            </a:r>
          </a:p>
        </p:txBody>
      </p:sp>
      <p:sp>
        <p:nvSpPr>
          <p:cNvPr id="3" name="Content Placeholder 2"/>
          <p:cNvSpPr>
            <a:spLocks noGrp="1"/>
          </p:cNvSpPr>
          <p:nvPr>
            <p:ph idx="1"/>
          </p:nvPr>
        </p:nvSpPr>
        <p:spPr/>
        <p:txBody>
          <a:bodyPr/>
          <a:lstStyle/>
          <a:p>
            <a:pPr>
              <a:buFontTx/>
              <a:buNone/>
              <a:defRPr/>
            </a:pPr>
            <a:endParaRPr lang="en-US" sz="1800" dirty="0" smtClean="0"/>
          </a:p>
          <a:p>
            <a:pPr marL="514350" indent="-514350">
              <a:buFontTx/>
              <a:buAutoNum type="arabicParenR"/>
              <a:defRPr/>
            </a:pPr>
            <a:endParaRPr lang="en-US" dirty="0" smtClean="0"/>
          </a:p>
          <a:p>
            <a:pPr marL="514350" indent="-514350">
              <a:buFontTx/>
              <a:buAutoNum type="arabicParenR"/>
              <a:defRPr/>
            </a:pPr>
            <a:r>
              <a:rPr lang="en-US" dirty="0" smtClean="0"/>
              <a:t>What </a:t>
            </a:r>
            <a:r>
              <a:rPr lang="en-US" dirty="0" smtClean="0"/>
              <a:t>is the ROI?</a:t>
            </a:r>
          </a:p>
          <a:p>
            <a:pPr marL="514350" indent="-514350">
              <a:buFontTx/>
              <a:buAutoNum type="arabicParenR"/>
              <a:defRPr/>
            </a:pPr>
            <a:r>
              <a:rPr lang="en-US" dirty="0" smtClean="0"/>
              <a:t>How does your performance compare to others?</a:t>
            </a:r>
          </a:p>
          <a:p>
            <a:pPr marL="514350" indent="-514350">
              <a:buFontTx/>
              <a:buAutoNum type="arabicParenR"/>
              <a:defRPr/>
            </a:pPr>
            <a:r>
              <a:rPr lang="en-US" dirty="0" smtClean="0"/>
              <a:t>What is the aggregated effectiveness and impact across EVP’s?</a:t>
            </a:r>
            <a:endParaRPr lang="en-US" dirty="0"/>
          </a:p>
        </p:txBody>
      </p:sp>
      <p:sp>
        <p:nvSpPr>
          <p:cNvPr id="3994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4000" b="1" dirty="0" smtClean="0"/>
              <a:t>Budget</a:t>
            </a:r>
            <a:endParaRPr lang="en-US" sz="4000" b="1" dirty="0" smtClean="0"/>
          </a:p>
        </p:txBody>
      </p:sp>
      <p:sp>
        <p:nvSpPr>
          <p:cNvPr id="40963" name="Content Placeholder 2"/>
          <p:cNvSpPr>
            <a:spLocks noGrp="1"/>
          </p:cNvSpPr>
          <p:nvPr>
            <p:ph idx="1"/>
          </p:nvPr>
        </p:nvSpPr>
        <p:spPr/>
        <p:txBody>
          <a:bodyPr/>
          <a:lstStyle/>
          <a:p>
            <a:endParaRPr lang="en-US" dirty="0" smtClean="0"/>
          </a:p>
          <a:p>
            <a:r>
              <a:rPr lang="en-US" dirty="0" smtClean="0"/>
              <a:t>EVP </a:t>
            </a:r>
            <a:r>
              <a:rPr lang="en-US" dirty="0" smtClean="0"/>
              <a:t>budgets vary greatly, investing anywhere from &lt;$15 to &gt;$800 per employee (not per volunteer)</a:t>
            </a:r>
          </a:p>
          <a:p>
            <a:r>
              <a:rPr lang="en-US" dirty="0" smtClean="0"/>
              <a:t>On </a:t>
            </a:r>
            <a:r>
              <a:rPr lang="en-US" dirty="0" smtClean="0"/>
              <a:t>average -  Excellent EVP’s invest $179/per employee </a:t>
            </a:r>
          </a:p>
          <a:p>
            <a:endParaRPr lang="en-US" dirty="0" smtClean="0"/>
          </a:p>
          <a:p>
            <a:pPr algn="ctr">
              <a:buFontTx/>
              <a:buNone/>
            </a:pPr>
            <a:r>
              <a:rPr lang="en-US" sz="2000" i="1" dirty="0" smtClean="0"/>
              <a:t>Information courtesy of the 2010 Trends of Excellence Series</a:t>
            </a:r>
          </a:p>
        </p:txBody>
      </p:sp>
      <p:sp>
        <p:nvSpPr>
          <p:cNvPr id="4096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4800" y="274638"/>
            <a:ext cx="8382000" cy="1143000"/>
          </a:xfrm>
        </p:spPr>
        <p:txBody>
          <a:bodyPr/>
          <a:lstStyle/>
          <a:p>
            <a:r>
              <a:rPr lang="en-US" sz="4000" b="1" dirty="0" smtClean="0"/>
              <a:t>Expenses to consider</a:t>
            </a:r>
          </a:p>
        </p:txBody>
      </p:sp>
      <p:sp>
        <p:nvSpPr>
          <p:cNvPr id="41987" name="Content Placeholder 2"/>
          <p:cNvSpPr>
            <a:spLocks noGrp="1"/>
          </p:cNvSpPr>
          <p:nvPr>
            <p:ph idx="1"/>
          </p:nvPr>
        </p:nvSpPr>
        <p:spPr/>
        <p:txBody>
          <a:bodyPr/>
          <a:lstStyle/>
          <a:p>
            <a:endParaRPr lang="en-US" dirty="0" smtClean="0"/>
          </a:p>
          <a:p>
            <a:r>
              <a:rPr lang="en-US" dirty="0" smtClean="0"/>
              <a:t>Daily </a:t>
            </a:r>
            <a:r>
              <a:rPr lang="en-US" dirty="0" smtClean="0"/>
              <a:t>operations including website design/maintenance, printing, communications, travel, t-shirts, food, recognition items and supplies</a:t>
            </a:r>
          </a:p>
          <a:p>
            <a:r>
              <a:rPr lang="en-US" dirty="0" smtClean="0"/>
              <a:t>Exclude </a:t>
            </a:r>
            <a:r>
              <a:rPr lang="en-US" dirty="0" smtClean="0"/>
              <a:t>salaries and community grants such as dollars-to-doers</a:t>
            </a:r>
          </a:p>
        </p:txBody>
      </p:sp>
      <p:sp>
        <p:nvSpPr>
          <p:cNvPr id="41988"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43011" name="Rectangle 2"/>
          <p:cNvSpPr>
            <a:spLocks noGrp="1" noChangeArrowheads="1"/>
          </p:cNvSpPr>
          <p:nvPr>
            <p:ph type="title"/>
          </p:nvPr>
        </p:nvSpPr>
        <p:spPr/>
        <p:txBody>
          <a:bodyPr/>
          <a:lstStyle/>
          <a:p>
            <a:pPr eaLnBrk="1" hangingPunct="1"/>
            <a:r>
              <a:rPr lang="en-US" sz="4000" b="1" dirty="0" smtClean="0"/>
              <a:t>Keep it fresh!</a:t>
            </a:r>
          </a:p>
        </p:txBody>
      </p:sp>
      <p:sp>
        <p:nvSpPr>
          <p:cNvPr id="43012" name="Rectangle 3"/>
          <p:cNvSpPr>
            <a:spLocks noGrp="1" noChangeArrowheads="1"/>
          </p:cNvSpPr>
          <p:nvPr>
            <p:ph type="body" idx="1"/>
          </p:nvPr>
        </p:nvSpPr>
        <p:spPr/>
        <p:txBody>
          <a:bodyPr/>
          <a:lstStyle/>
          <a:p>
            <a:pPr eaLnBrk="1" hangingPunct="1">
              <a:buNone/>
            </a:pPr>
            <a:endParaRPr lang="en-US" dirty="0" smtClean="0"/>
          </a:p>
          <a:p>
            <a:pPr eaLnBrk="1" hangingPunct="1"/>
            <a:r>
              <a:rPr lang="en-US" dirty="0" smtClean="0"/>
              <a:t>Share ideas with other companies through the CVC of Atlanta!</a:t>
            </a:r>
          </a:p>
          <a:p>
            <a:pPr eaLnBrk="1" hangingPunct="1"/>
            <a:endParaRPr lang="en-US" dirty="0" smtClean="0"/>
          </a:p>
          <a:p>
            <a:pPr eaLnBrk="1" hangingPunct="1"/>
            <a:r>
              <a:rPr lang="en-US" dirty="0" smtClean="0"/>
              <a:t>Consider partners like VolunteerMatch, Generation On, and Pebbletossers as you plan opportunities.</a:t>
            </a:r>
            <a:endParaRPr lang="en-US" dirty="0" smtClean="0"/>
          </a:p>
          <a:p>
            <a:pPr eaLnBrk="1" hangingPunct="1">
              <a:buFontTx/>
              <a:buNone/>
            </a:pPr>
            <a:r>
              <a:rPr lang="en-US" dirty="0" smtClean="0"/>
              <a:t>		</a:t>
            </a:r>
            <a:endParaRPr lang="en-US"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Skills Development</a:t>
            </a:r>
            <a:endParaRPr lang="en-US" sz="4000" b="1" dirty="0"/>
          </a:p>
        </p:txBody>
      </p:sp>
      <p:sp>
        <p:nvSpPr>
          <p:cNvPr id="3" name="Content Placeholder 2"/>
          <p:cNvSpPr>
            <a:spLocks noGrp="1"/>
          </p:cNvSpPr>
          <p:nvPr>
            <p:ph idx="1"/>
          </p:nvPr>
        </p:nvSpPr>
        <p:spPr/>
        <p:txBody>
          <a:bodyPr/>
          <a:lstStyle/>
          <a:p>
            <a:endParaRPr lang="en-US" dirty="0" smtClean="0"/>
          </a:p>
          <a:p>
            <a:r>
              <a:rPr lang="en-US" dirty="0" smtClean="0"/>
              <a:t>You are building skills. Track and share on your resume/performance review!</a:t>
            </a:r>
          </a:p>
          <a:p>
            <a:r>
              <a:rPr lang="en-US" dirty="0" smtClean="0"/>
              <a:t>Consider professional development opportunities that support your work (Leadership Atlanta, RLI, LEAD, etc)</a:t>
            </a:r>
          </a:p>
          <a:p>
            <a:pPr>
              <a:buNone/>
            </a:pPr>
            <a:endParaRPr lang="en-US" dirty="0"/>
          </a:p>
        </p:txBody>
      </p:sp>
      <p:sp>
        <p:nvSpPr>
          <p:cNvPr id="4" name="Footer Placeholder 3"/>
          <p:cNvSpPr>
            <a:spLocks noGrp="1"/>
          </p:cNvSpPr>
          <p:nvPr>
            <p:ph type="ftr" sz="quarter" idx="10"/>
          </p:nvPr>
        </p:nvSpPr>
        <p:spPr/>
        <p:txBody>
          <a:bodyPr/>
          <a:lstStyle/>
          <a:p>
            <a:pPr>
              <a:defRPr/>
            </a:pPr>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endParaRPr lang="en-US" dirty="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8600" y="274638"/>
            <a:ext cx="8458200" cy="1143000"/>
          </a:xfrm>
        </p:spPr>
        <p:txBody>
          <a:bodyPr/>
          <a:lstStyle/>
          <a:p>
            <a:pPr eaLnBrk="1" hangingPunct="1"/>
            <a:r>
              <a:rPr lang="en-US" dirty="0" smtClean="0"/>
              <a:t> </a:t>
            </a:r>
          </a:p>
        </p:txBody>
      </p:sp>
      <p:sp>
        <p:nvSpPr>
          <p:cNvPr id="44035" name="Content Placeholder 2"/>
          <p:cNvSpPr>
            <a:spLocks noGrp="1"/>
          </p:cNvSpPr>
          <p:nvPr>
            <p:ph idx="1"/>
          </p:nvPr>
        </p:nvSpPr>
        <p:spPr/>
        <p:txBody>
          <a:bodyPr/>
          <a:lstStyle/>
          <a:p>
            <a:pPr algn="ctr" eaLnBrk="1" hangingPunct="1">
              <a:buFontTx/>
              <a:buNone/>
            </a:pPr>
            <a:endParaRPr lang="en-US" dirty="0" smtClean="0"/>
          </a:p>
          <a:p>
            <a:pPr algn="ctr" eaLnBrk="1" hangingPunct="1">
              <a:buFontTx/>
              <a:buNone/>
            </a:pPr>
            <a:endParaRPr lang="en-US" dirty="0" smtClean="0"/>
          </a:p>
          <a:p>
            <a:pPr algn="ctr" eaLnBrk="1" hangingPunct="1">
              <a:buFontTx/>
              <a:buNone/>
            </a:pPr>
            <a:r>
              <a:rPr lang="en-US" sz="4400" b="1" dirty="0" smtClean="0"/>
              <a:t>Questions</a:t>
            </a:r>
            <a:r>
              <a:rPr lang="en-US" sz="4400" b="1" dirty="0" smtClean="0"/>
              <a:t>?</a:t>
            </a:r>
          </a:p>
        </p:txBody>
      </p:sp>
      <p:sp>
        <p:nvSpPr>
          <p:cNvPr id="4403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45059" name="Rectangle 2"/>
          <p:cNvSpPr>
            <a:spLocks noGrp="1" noChangeArrowheads="1"/>
          </p:cNvSpPr>
          <p:nvPr>
            <p:ph type="title"/>
          </p:nvPr>
        </p:nvSpPr>
        <p:spPr/>
        <p:txBody>
          <a:bodyPr/>
          <a:lstStyle/>
          <a:p>
            <a:pPr eaLnBrk="1" hangingPunct="1"/>
            <a:r>
              <a:rPr lang="en-US" dirty="0" smtClean="0"/>
              <a:t> </a:t>
            </a:r>
            <a:br>
              <a:rPr lang="en-US" dirty="0" smtClean="0"/>
            </a:br>
            <a:r>
              <a:rPr lang="en-US" sz="4000" b="1" dirty="0" smtClean="0">
                <a:latin typeface="+mn-lt"/>
              </a:rPr>
              <a:t>Contact Us</a:t>
            </a:r>
            <a:r>
              <a:rPr lang="en-US" dirty="0" smtClean="0">
                <a:latin typeface="Trajan Pro" pitchFamily="18" charset="0"/>
              </a:rPr>
              <a:t/>
            </a:r>
            <a:br>
              <a:rPr lang="en-US" dirty="0" smtClean="0">
                <a:latin typeface="Trajan Pro" pitchFamily="18" charset="0"/>
              </a:rPr>
            </a:br>
            <a:endParaRPr lang="en-US" dirty="0" smtClean="0"/>
          </a:p>
        </p:txBody>
      </p:sp>
      <p:sp>
        <p:nvSpPr>
          <p:cNvPr id="45060" name="Rectangle 3"/>
          <p:cNvSpPr>
            <a:spLocks noGrp="1" noChangeArrowheads="1"/>
          </p:cNvSpPr>
          <p:nvPr>
            <p:ph type="body" idx="1"/>
          </p:nvPr>
        </p:nvSpPr>
        <p:spPr/>
        <p:txBody>
          <a:bodyPr/>
          <a:lstStyle/>
          <a:p>
            <a:pPr eaLnBrk="1" hangingPunct="1">
              <a:buFontTx/>
              <a:buNone/>
            </a:pPr>
            <a:r>
              <a:rPr lang="en-US" sz="2800" dirty="0" smtClean="0"/>
              <a:t>Cheryl </a:t>
            </a:r>
            <a:r>
              <a:rPr lang="en-US" sz="2800" dirty="0" smtClean="0"/>
              <a:t>Kortemeier</a:t>
            </a:r>
          </a:p>
          <a:p>
            <a:pPr eaLnBrk="1" hangingPunct="1">
              <a:buFontTx/>
              <a:buNone/>
            </a:pPr>
            <a:r>
              <a:rPr lang="en-US" sz="2800" dirty="0" smtClean="0"/>
              <a:t>Executive Director, CVC of Atlanta</a:t>
            </a:r>
          </a:p>
          <a:p>
            <a:pPr eaLnBrk="1" hangingPunct="1">
              <a:buFontTx/>
              <a:buNone/>
            </a:pPr>
            <a:r>
              <a:rPr lang="en-US" sz="2800" dirty="0" smtClean="0"/>
              <a:t>1100 Peachtree Street, NE, Suite 2800</a:t>
            </a:r>
          </a:p>
          <a:p>
            <a:pPr eaLnBrk="1" hangingPunct="1">
              <a:buFontTx/>
              <a:buNone/>
            </a:pPr>
            <a:r>
              <a:rPr lang="en-US" sz="2800" dirty="0" smtClean="0"/>
              <a:t>Atlanta, GA 30309</a:t>
            </a:r>
          </a:p>
          <a:p>
            <a:pPr eaLnBrk="1" hangingPunct="1">
              <a:buFontTx/>
              <a:buNone/>
            </a:pPr>
            <a:r>
              <a:rPr lang="en-US" sz="2800" dirty="0" smtClean="0"/>
              <a:t>404-745-2458 or 404-889-5112 (cell)</a:t>
            </a:r>
          </a:p>
          <a:p>
            <a:pPr eaLnBrk="1" hangingPunct="1">
              <a:buFontTx/>
              <a:buNone/>
            </a:pPr>
            <a:r>
              <a:rPr lang="en-US" sz="2800" dirty="0" smtClean="0">
                <a:hlinkClick r:id="rId2"/>
              </a:rPr>
              <a:t>cheryl@cvcofatlanta.org</a:t>
            </a:r>
            <a:endParaRPr lang="en-US" sz="2800" dirty="0" smtClean="0"/>
          </a:p>
          <a:p>
            <a:pPr eaLnBrk="1" hangingPunct="1">
              <a:buFontTx/>
              <a:buNone/>
            </a:pPr>
            <a:endParaRPr lang="en-US" sz="2800" dirty="0" smtClean="0"/>
          </a:p>
          <a:p>
            <a:pPr algn="ctr" eaLnBrk="1" hangingPunct="1">
              <a:buFontTx/>
              <a:buNone/>
            </a:pPr>
            <a:r>
              <a:rPr lang="en-US" sz="1800" i="1" dirty="0" smtClean="0">
                <a:latin typeface="Trajan Pro" pitchFamily="18" charset="0"/>
              </a:rPr>
              <a:t>Special </a:t>
            </a:r>
            <a:r>
              <a:rPr lang="en-US" sz="1800" i="1" dirty="0" smtClean="0">
                <a:latin typeface="Trajan Pro" pitchFamily="18" charset="0"/>
              </a:rPr>
              <a:t>thanks to Katy Elder, Points of Light for her support of this presentation.</a:t>
            </a:r>
          </a:p>
          <a:p>
            <a:pPr algn="ctr" eaLnBrk="1" hangingPunct="1">
              <a:buFontTx/>
              <a:buNone/>
            </a:pPr>
            <a:endParaRPr lang="en-US" dirty="0" smtClean="0">
              <a:latin typeface="Trajan Pro" pitchFamily="18" charset="0"/>
            </a:endParaRPr>
          </a:p>
          <a:p>
            <a:pPr algn="ctr" eaLnBrk="1" hangingPunct="1">
              <a:buFontTx/>
              <a:buNone/>
            </a:pPr>
            <a:endParaRPr lang="en-US" dirty="0" smtClean="0">
              <a:latin typeface="Trajan Pro" pitchFamily="18" charset="0"/>
            </a:endParaRPr>
          </a:p>
          <a:p>
            <a:pPr algn="ctr" eaLnBrk="1" hangingPunct="1">
              <a:buFontTx/>
              <a:buNone/>
            </a:pP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dirty="0" smtClean="0"/>
              <a:t>What is an EVP?</a:t>
            </a:r>
          </a:p>
        </p:txBody>
      </p:sp>
      <p:sp>
        <p:nvSpPr>
          <p:cNvPr id="15363" name="Content Placeholder 2"/>
          <p:cNvSpPr>
            <a:spLocks noGrp="1"/>
          </p:cNvSpPr>
          <p:nvPr>
            <p:ph idx="1"/>
          </p:nvPr>
        </p:nvSpPr>
        <p:spPr/>
        <p:txBody>
          <a:bodyPr/>
          <a:lstStyle/>
          <a:p>
            <a:pPr>
              <a:buFontTx/>
              <a:buNone/>
            </a:pPr>
            <a:endParaRPr lang="en-US" dirty="0" smtClean="0"/>
          </a:p>
          <a:p>
            <a:pPr>
              <a:buFontTx/>
              <a:buNone/>
            </a:pPr>
            <a:r>
              <a:rPr lang="en-US" dirty="0" smtClean="0"/>
              <a:t>   An </a:t>
            </a:r>
            <a:r>
              <a:rPr lang="en-US" b="1" dirty="0" smtClean="0"/>
              <a:t>employee volunteer program </a:t>
            </a:r>
            <a:r>
              <a:rPr lang="en-US" dirty="0" smtClean="0"/>
              <a:t>(EVP), sometimes referred to as a </a:t>
            </a:r>
            <a:r>
              <a:rPr lang="en-US" b="1" dirty="0" smtClean="0"/>
              <a:t>workplace volunteer program</a:t>
            </a:r>
            <a:r>
              <a:rPr lang="en-US" dirty="0" smtClean="0"/>
              <a:t>, is a planned, managed effort that seeks to motivate and enable employees to effectively volunteer under the official sponsorship and leadership of the employer.</a:t>
            </a:r>
          </a:p>
        </p:txBody>
      </p:sp>
      <p:sp>
        <p:nvSpPr>
          <p:cNvPr id="1536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16387" name="Rectangle 2"/>
          <p:cNvSpPr>
            <a:spLocks noGrp="1" noChangeArrowheads="1"/>
          </p:cNvSpPr>
          <p:nvPr>
            <p:ph type="title"/>
          </p:nvPr>
        </p:nvSpPr>
        <p:spPr/>
        <p:txBody>
          <a:bodyPr/>
          <a:lstStyle/>
          <a:p>
            <a:pPr eaLnBrk="1" hangingPunct="1"/>
            <a:r>
              <a:rPr lang="en-US" sz="4000" b="1" dirty="0" smtClean="0"/>
              <a:t>Business Goals</a:t>
            </a:r>
          </a:p>
        </p:txBody>
      </p:sp>
      <p:sp>
        <p:nvSpPr>
          <p:cNvPr id="16388" name="Rectangle 3"/>
          <p:cNvSpPr>
            <a:spLocks noGrp="1" noChangeArrowheads="1"/>
          </p:cNvSpPr>
          <p:nvPr>
            <p:ph type="body" idx="1"/>
          </p:nvPr>
        </p:nvSpPr>
        <p:spPr/>
        <p:txBody>
          <a:bodyPr/>
          <a:lstStyle/>
          <a:p>
            <a:pPr lvl="1" eaLnBrk="1" hangingPunct="1">
              <a:buFont typeface="Arial" pitchFamily="34" charset="0"/>
              <a:buChar char="•"/>
            </a:pPr>
            <a:r>
              <a:rPr lang="en-US" sz="3200" dirty="0" smtClean="0">
                <a:solidFill>
                  <a:srgbClr val="0066FF"/>
                </a:solidFill>
              </a:rPr>
              <a:t>Recruitment</a:t>
            </a:r>
            <a:endParaRPr lang="en-US" sz="3200" dirty="0" smtClean="0">
              <a:solidFill>
                <a:srgbClr val="0066FF"/>
              </a:solidFill>
            </a:endParaRPr>
          </a:p>
          <a:p>
            <a:pPr lvl="1" eaLnBrk="1" hangingPunct="1">
              <a:buFont typeface="Arial" pitchFamily="34" charset="0"/>
              <a:buChar char="•"/>
            </a:pPr>
            <a:r>
              <a:rPr lang="en-US" sz="3200" dirty="0" smtClean="0">
                <a:solidFill>
                  <a:srgbClr val="0066FF"/>
                </a:solidFill>
              </a:rPr>
              <a:t>Training/Development</a:t>
            </a:r>
          </a:p>
          <a:p>
            <a:pPr lvl="1" eaLnBrk="1" hangingPunct="1">
              <a:buFont typeface="Arial" pitchFamily="34" charset="0"/>
              <a:buChar char="•"/>
            </a:pPr>
            <a:r>
              <a:rPr lang="en-US" sz="3200" dirty="0" smtClean="0">
                <a:solidFill>
                  <a:srgbClr val="0066FF"/>
                </a:solidFill>
              </a:rPr>
              <a:t>Marketing/Brand Identity</a:t>
            </a:r>
          </a:p>
          <a:p>
            <a:pPr lvl="1" eaLnBrk="1" hangingPunct="1">
              <a:buFont typeface="Arial" pitchFamily="34" charset="0"/>
              <a:buChar char="•"/>
            </a:pPr>
            <a:r>
              <a:rPr lang="en-US" sz="3200" dirty="0" smtClean="0">
                <a:solidFill>
                  <a:srgbClr val="0066FF"/>
                </a:solidFill>
              </a:rPr>
              <a:t>Communications (External/Cross-Company)</a:t>
            </a:r>
          </a:p>
          <a:p>
            <a:pPr lvl="1" eaLnBrk="1" hangingPunct="1">
              <a:buFont typeface="Arial" pitchFamily="34" charset="0"/>
              <a:buChar char="•"/>
            </a:pPr>
            <a:r>
              <a:rPr lang="en-US" sz="3200" dirty="0" smtClean="0">
                <a:solidFill>
                  <a:srgbClr val="0066FF"/>
                </a:solidFill>
              </a:rPr>
              <a:t>Productivity/Morale</a:t>
            </a:r>
          </a:p>
          <a:p>
            <a:pPr lvl="1" eaLnBrk="1" hangingPunct="1">
              <a:buFont typeface="Arial" pitchFamily="34" charset="0"/>
              <a:buChar char="•"/>
            </a:pPr>
            <a:r>
              <a:rPr lang="en-US" sz="3200" dirty="0" smtClean="0">
                <a:solidFill>
                  <a:srgbClr val="0066FF"/>
                </a:solidFill>
              </a:rPr>
              <a:t>Government Affairs/regulatory</a:t>
            </a:r>
          </a:p>
          <a:p>
            <a:pPr lvl="1" eaLnBrk="1" hangingPunct="1">
              <a:buFont typeface="Arial" pitchFamily="34" charset="0"/>
              <a:buChar char="•"/>
            </a:pPr>
            <a:r>
              <a:rPr lang="en-US" sz="3200" dirty="0" smtClean="0">
                <a:solidFill>
                  <a:srgbClr val="0066FF"/>
                </a:solidFill>
              </a:rPr>
              <a:t>Leveraging philanthropy</a:t>
            </a:r>
          </a:p>
          <a:p>
            <a:pPr lvl="1" eaLnBrk="1" hangingPunct="1">
              <a:buFontTx/>
              <a:buNone/>
            </a:pPr>
            <a:endParaRPr lang="en-US" dirty="0" smtClean="0"/>
          </a:p>
          <a:p>
            <a:pPr lvl="1" eaLnBrk="1" hangingPunct="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274638"/>
            <a:ext cx="8458200" cy="1143000"/>
          </a:xfrm>
        </p:spPr>
        <p:txBody>
          <a:bodyPr/>
          <a:lstStyle/>
          <a:p>
            <a:r>
              <a:rPr lang="en-US" sz="4000" b="1" dirty="0" smtClean="0"/>
              <a:t>Why do EVP’s Matter?</a:t>
            </a:r>
          </a:p>
        </p:txBody>
      </p:sp>
      <p:sp>
        <p:nvSpPr>
          <p:cNvPr id="17411" name="Content Placeholder 2"/>
          <p:cNvSpPr>
            <a:spLocks noGrp="1"/>
          </p:cNvSpPr>
          <p:nvPr>
            <p:ph idx="1"/>
          </p:nvPr>
        </p:nvSpPr>
        <p:spPr/>
        <p:txBody>
          <a:bodyPr/>
          <a:lstStyle/>
          <a:p>
            <a:endParaRPr lang="en-US" sz="3600" dirty="0" smtClean="0"/>
          </a:p>
          <a:p>
            <a:r>
              <a:rPr lang="en-US" dirty="0" smtClean="0"/>
              <a:t>EVP’s </a:t>
            </a:r>
            <a:r>
              <a:rPr lang="en-US" dirty="0" smtClean="0"/>
              <a:t>boost corporate </a:t>
            </a:r>
            <a:r>
              <a:rPr lang="en-US" dirty="0" smtClean="0"/>
              <a:t>performance</a:t>
            </a:r>
            <a:endParaRPr lang="en-US" dirty="0" smtClean="0"/>
          </a:p>
          <a:p>
            <a:pPr>
              <a:buFontTx/>
              <a:buNone/>
            </a:pPr>
            <a:endParaRPr lang="en-US" dirty="0" smtClean="0"/>
          </a:p>
          <a:p>
            <a:r>
              <a:rPr lang="en-US" dirty="0" smtClean="0"/>
              <a:t>EVP’s </a:t>
            </a:r>
            <a:r>
              <a:rPr lang="en-US" dirty="0" smtClean="0"/>
              <a:t>bolster </a:t>
            </a:r>
            <a:r>
              <a:rPr lang="en-US" dirty="0" smtClean="0"/>
              <a:t>cost </a:t>
            </a:r>
            <a:r>
              <a:rPr lang="en-US" dirty="0" smtClean="0"/>
              <a:t>efficiency</a:t>
            </a:r>
          </a:p>
          <a:p>
            <a:endParaRPr lang="en-US" dirty="0" smtClean="0"/>
          </a:p>
          <a:p>
            <a:r>
              <a:rPr lang="en-US" dirty="0" smtClean="0"/>
              <a:t>ROI of $2,400 per employee</a:t>
            </a:r>
          </a:p>
          <a:p>
            <a:pPr>
              <a:buNone/>
            </a:pPr>
            <a:endParaRPr lang="en-US" dirty="0" smtClean="0"/>
          </a:p>
          <a:p>
            <a:pPr>
              <a:buNone/>
            </a:pPr>
            <a:endParaRPr lang="en-US" dirty="0" smtClean="0"/>
          </a:p>
        </p:txBody>
      </p:sp>
      <p:sp>
        <p:nvSpPr>
          <p:cNvPr id="17412"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4000" b="1" dirty="0" smtClean="0"/>
              <a:t>Where do they fit?</a:t>
            </a:r>
          </a:p>
        </p:txBody>
      </p:sp>
      <p:sp>
        <p:nvSpPr>
          <p:cNvPr id="18435" name="Content Placeholder 2"/>
          <p:cNvSpPr>
            <a:spLocks noGrp="1"/>
          </p:cNvSpPr>
          <p:nvPr>
            <p:ph idx="1"/>
          </p:nvPr>
        </p:nvSpPr>
        <p:spPr/>
        <p:txBody>
          <a:bodyPr/>
          <a:lstStyle/>
          <a:p>
            <a:r>
              <a:rPr lang="en-US" sz="3000" dirty="0" smtClean="0"/>
              <a:t>33% </a:t>
            </a:r>
            <a:r>
              <a:rPr lang="en-US" sz="3000" dirty="0" smtClean="0"/>
              <a:t>internal </a:t>
            </a:r>
            <a:r>
              <a:rPr lang="en-US" sz="3000" dirty="0" smtClean="0"/>
              <a:t>units that are externally oriented (Community Affairs, Corp Citizenship)</a:t>
            </a:r>
          </a:p>
          <a:p>
            <a:r>
              <a:rPr lang="en-US" sz="3000" dirty="0" smtClean="0"/>
              <a:t>21% </a:t>
            </a:r>
            <a:r>
              <a:rPr lang="en-US" sz="3000" dirty="0" smtClean="0"/>
              <a:t>community oriented functions </a:t>
            </a:r>
            <a:r>
              <a:rPr lang="en-US" sz="3000" dirty="0" smtClean="0"/>
              <a:t>(Foundation/Corp. Philanthropy)</a:t>
            </a:r>
          </a:p>
          <a:p>
            <a:r>
              <a:rPr lang="en-US" sz="3000" dirty="0" smtClean="0"/>
              <a:t>8% </a:t>
            </a:r>
            <a:r>
              <a:rPr lang="en-US" sz="3000" dirty="0" smtClean="0"/>
              <a:t>internally </a:t>
            </a:r>
            <a:r>
              <a:rPr lang="en-US" sz="3000" dirty="0" smtClean="0"/>
              <a:t>focused departments (HR, Diversity, Work/Life)</a:t>
            </a:r>
          </a:p>
          <a:p>
            <a:r>
              <a:rPr lang="en-US" sz="3000" dirty="0" smtClean="0"/>
              <a:t>46% </a:t>
            </a:r>
            <a:r>
              <a:rPr lang="en-US" sz="3000" dirty="0" smtClean="0"/>
              <a:t>departments </a:t>
            </a:r>
            <a:r>
              <a:rPr lang="en-US" sz="3000" dirty="0" smtClean="0"/>
              <a:t>that combine internal and external orientations (Marketing, Community Affairs, Corp Communications)</a:t>
            </a:r>
          </a:p>
        </p:txBody>
      </p:sp>
      <p:sp>
        <p:nvSpPr>
          <p:cNvPr id="1843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b="1" dirty="0" smtClean="0"/>
              <a:t>Supporting Programs</a:t>
            </a:r>
          </a:p>
        </p:txBody>
      </p:sp>
      <p:sp>
        <p:nvSpPr>
          <p:cNvPr id="20483" name="Content Placeholder 2"/>
          <p:cNvSpPr>
            <a:spLocks noGrp="1"/>
          </p:cNvSpPr>
          <p:nvPr>
            <p:ph idx="1"/>
          </p:nvPr>
        </p:nvSpPr>
        <p:spPr/>
        <p:txBody>
          <a:bodyPr/>
          <a:lstStyle/>
          <a:p>
            <a:r>
              <a:rPr lang="en-US" sz="3000" dirty="0" smtClean="0"/>
              <a:t>Dollars-for-doers</a:t>
            </a:r>
            <a:endParaRPr lang="en-US" sz="3000" dirty="0" smtClean="0"/>
          </a:p>
          <a:p>
            <a:r>
              <a:rPr lang="en-US" sz="3000" dirty="0" smtClean="0"/>
              <a:t>Matching grants</a:t>
            </a:r>
          </a:p>
          <a:p>
            <a:r>
              <a:rPr lang="en-US" sz="3000" dirty="0" smtClean="0"/>
              <a:t>Flextime or release time</a:t>
            </a:r>
          </a:p>
          <a:p>
            <a:r>
              <a:rPr lang="en-US" sz="3000" dirty="0" smtClean="0"/>
              <a:t>Vacation/PTO</a:t>
            </a:r>
          </a:p>
          <a:p>
            <a:r>
              <a:rPr lang="en-US" sz="3000" dirty="0" smtClean="0"/>
              <a:t>Team project grants</a:t>
            </a:r>
          </a:p>
          <a:p>
            <a:r>
              <a:rPr lang="en-US" sz="3000" dirty="0" smtClean="0"/>
              <a:t>Outstanding volunteer </a:t>
            </a:r>
            <a:r>
              <a:rPr lang="en-US" sz="3000" dirty="0" smtClean="0"/>
              <a:t>recognition</a:t>
            </a:r>
          </a:p>
          <a:p>
            <a:r>
              <a:rPr lang="en-US" sz="3000" dirty="0" smtClean="0"/>
              <a:t>Charitable Walks/Runs/Races</a:t>
            </a:r>
          </a:p>
          <a:p>
            <a:r>
              <a:rPr lang="en-US" sz="3000" dirty="0" smtClean="0"/>
              <a:t>Resource Allocation (product donations, </a:t>
            </a:r>
            <a:r>
              <a:rPr lang="en-US" dirty="0" smtClean="0"/>
              <a:t>etc)</a:t>
            </a:r>
            <a:endParaRPr lang="en-US" dirty="0" smtClean="0"/>
          </a:p>
        </p:txBody>
      </p:sp>
      <p:sp>
        <p:nvSpPr>
          <p:cNvPr id="20484"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1507" name="Rectangle 2"/>
          <p:cNvSpPr>
            <a:spLocks noGrp="1" noChangeArrowheads="1"/>
          </p:cNvSpPr>
          <p:nvPr>
            <p:ph type="title"/>
          </p:nvPr>
        </p:nvSpPr>
        <p:spPr/>
        <p:txBody>
          <a:bodyPr/>
          <a:lstStyle/>
          <a:p>
            <a:pPr eaLnBrk="1" hangingPunct="1"/>
            <a:r>
              <a:rPr lang="en-US" sz="4000" b="1" dirty="0" smtClean="0"/>
              <a:t>Getting Started</a:t>
            </a:r>
          </a:p>
        </p:txBody>
      </p:sp>
      <p:sp>
        <p:nvSpPr>
          <p:cNvPr id="21508" name="Rectangle 3"/>
          <p:cNvSpPr>
            <a:spLocks noGrp="1" noChangeArrowheads="1"/>
          </p:cNvSpPr>
          <p:nvPr>
            <p:ph type="body" idx="1"/>
          </p:nvPr>
        </p:nvSpPr>
        <p:spPr>
          <a:xfrm>
            <a:off x="1066800" y="4190999"/>
            <a:ext cx="1447800" cy="1143001"/>
          </a:xfrm>
        </p:spPr>
        <p:txBody>
          <a:bodyPr/>
          <a:lstStyle/>
          <a:p>
            <a:pPr eaLnBrk="1" hangingPunct="1">
              <a:buFontTx/>
              <a:buNone/>
            </a:pPr>
            <a:r>
              <a:rPr lang="en-US" dirty="0" smtClean="0"/>
              <a:t> </a:t>
            </a:r>
          </a:p>
        </p:txBody>
      </p:sp>
      <p:sp>
        <p:nvSpPr>
          <p:cNvPr id="21509" name="Oval 4"/>
          <p:cNvSpPr>
            <a:spLocks noChangeArrowheads="1"/>
          </p:cNvSpPr>
          <p:nvPr/>
        </p:nvSpPr>
        <p:spPr bwMode="auto">
          <a:xfrm>
            <a:off x="2514600" y="3429000"/>
            <a:ext cx="2057400" cy="2209800"/>
          </a:xfrm>
          <a:prstGeom prst="ellipse">
            <a:avLst/>
          </a:prstGeom>
          <a:noFill/>
          <a:ln w="9525">
            <a:solidFill>
              <a:schemeClr val="tx1"/>
            </a:solidFill>
            <a:round/>
            <a:headEnd/>
            <a:tailEnd/>
          </a:ln>
        </p:spPr>
        <p:txBody>
          <a:bodyPr wrap="none" anchor="ctr"/>
          <a:lstStyle/>
          <a:p>
            <a:endParaRPr lang="en-US" dirty="0"/>
          </a:p>
        </p:txBody>
      </p:sp>
      <p:sp>
        <p:nvSpPr>
          <p:cNvPr id="21510" name="Oval 5"/>
          <p:cNvSpPr>
            <a:spLocks noChangeArrowheads="1"/>
          </p:cNvSpPr>
          <p:nvPr/>
        </p:nvSpPr>
        <p:spPr bwMode="auto">
          <a:xfrm>
            <a:off x="3276600" y="2438400"/>
            <a:ext cx="2057400" cy="2209800"/>
          </a:xfrm>
          <a:prstGeom prst="ellipse">
            <a:avLst/>
          </a:prstGeom>
          <a:noFill/>
          <a:ln w="9525">
            <a:solidFill>
              <a:schemeClr val="tx1"/>
            </a:solidFill>
            <a:round/>
            <a:headEnd/>
            <a:tailEnd/>
          </a:ln>
        </p:spPr>
        <p:txBody>
          <a:bodyPr wrap="none" anchor="ctr"/>
          <a:lstStyle/>
          <a:p>
            <a:endParaRPr lang="en-US" dirty="0"/>
          </a:p>
        </p:txBody>
      </p:sp>
      <p:sp>
        <p:nvSpPr>
          <p:cNvPr id="21511" name="Oval 6"/>
          <p:cNvSpPr>
            <a:spLocks noChangeArrowheads="1"/>
          </p:cNvSpPr>
          <p:nvPr/>
        </p:nvSpPr>
        <p:spPr bwMode="auto">
          <a:xfrm>
            <a:off x="4191000" y="3429000"/>
            <a:ext cx="2057400" cy="2209800"/>
          </a:xfrm>
          <a:prstGeom prst="ellipse">
            <a:avLst/>
          </a:prstGeom>
          <a:noFill/>
          <a:ln w="9525">
            <a:solidFill>
              <a:schemeClr val="tx1"/>
            </a:solidFill>
            <a:round/>
            <a:headEnd/>
            <a:tailEnd/>
          </a:ln>
        </p:spPr>
        <p:txBody>
          <a:bodyPr wrap="none" anchor="ctr"/>
          <a:lstStyle/>
          <a:p>
            <a:endParaRPr lang="en-US" dirty="0"/>
          </a:p>
        </p:txBody>
      </p:sp>
      <p:sp>
        <p:nvSpPr>
          <p:cNvPr id="21512" name="Text Box 7"/>
          <p:cNvSpPr txBox="1">
            <a:spLocks noChangeArrowheads="1"/>
          </p:cNvSpPr>
          <p:nvPr/>
        </p:nvSpPr>
        <p:spPr bwMode="auto">
          <a:xfrm>
            <a:off x="5257800" y="2514600"/>
            <a:ext cx="2667000" cy="369332"/>
          </a:xfrm>
          <a:prstGeom prst="rect">
            <a:avLst/>
          </a:prstGeom>
          <a:noFill/>
          <a:ln w="9525">
            <a:noFill/>
            <a:miter lim="800000"/>
            <a:headEnd/>
            <a:tailEnd/>
          </a:ln>
        </p:spPr>
        <p:txBody>
          <a:bodyPr wrap="square">
            <a:spAutoFit/>
          </a:bodyPr>
          <a:lstStyle/>
          <a:p>
            <a:pPr>
              <a:spcBef>
                <a:spcPct val="50000"/>
              </a:spcBef>
            </a:pPr>
            <a:r>
              <a:rPr lang="en-US" dirty="0"/>
              <a:t>Business</a:t>
            </a:r>
          </a:p>
        </p:txBody>
      </p:sp>
      <p:sp>
        <p:nvSpPr>
          <p:cNvPr id="21513" name="Text Box 8"/>
          <p:cNvSpPr txBox="1">
            <a:spLocks noChangeArrowheads="1"/>
          </p:cNvSpPr>
          <p:nvPr/>
        </p:nvSpPr>
        <p:spPr bwMode="auto">
          <a:xfrm>
            <a:off x="6400800" y="4572000"/>
            <a:ext cx="1676400" cy="641350"/>
          </a:xfrm>
          <a:prstGeom prst="rect">
            <a:avLst/>
          </a:prstGeom>
          <a:noFill/>
          <a:ln w="9525">
            <a:noFill/>
            <a:miter lim="800000"/>
            <a:headEnd/>
            <a:tailEnd/>
          </a:ln>
        </p:spPr>
        <p:txBody>
          <a:bodyPr>
            <a:spAutoFit/>
          </a:bodyPr>
          <a:lstStyle/>
          <a:p>
            <a:pPr>
              <a:spcBef>
                <a:spcPct val="50000"/>
              </a:spcBef>
            </a:pPr>
            <a:r>
              <a:rPr lang="en-US" dirty="0"/>
              <a:t>Community Needs</a:t>
            </a:r>
          </a:p>
        </p:txBody>
      </p:sp>
      <p:sp>
        <p:nvSpPr>
          <p:cNvPr id="21514" name="Text Box 9"/>
          <p:cNvSpPr txBox="1">
            <a:spLocks noChangeArrowheads="1"/>
          </p:cNvSpPr>
          <p:nvPr/>
        </p:nvSpPr>
        <p:spPr bwMode="auto">
          <a:xfrm>
            <a:off x="1219200" y="4343400"/>
            <a:ext cx="1524000" cy="784830"/>
          </a:xfrm>
          <a:prstGeom prst="rect">
            <a:avLst/>
          </a:prstGeom>
          <a:noFill/>
          <a:ln w="9525">
            <a:noFill/>
            <a:miter lim="800000"/>
            <a:headEnd/>
            <a:tailEnd/>
          </a:ln>
        </p:spPr>
        <p:txBody>
          <a:bodyPr wrap="square">
            <a:spAutoFit/>
          </a:bodyPr>
          <a:lstStyle/>
          <a:p>
            <a:pPr>
              <a:spcBef>
                <a:spcPct val="50000"/>
              </a:spcBef>
            </a:pPr>
            <a:r>
              <a:rPr lang="en-US" dirty="0" smtClean="0"/>
              <a:t>Employee</a:t>
            </a:r>
          </a:p>
          <a:p>
            <a:pPr>
              <a:spcBef>
                <a:spcPct val="50000"/>
              </a:spcBef>
            </a:pPr>
            <a:r>
              <a:rPr lang="en-US" dirty="0" smtClean="0"/>
              <a:t>Interest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dirty="0" smtClean="0"/>
              <a:t>connect.</a:t>
            </a:r>
            <a:r>
              <a:rPr lang="en-US" dirty="0" smtClean="0">
                <a:solidFill>
                  <a:schemeClr val="tx1"/>
                </a:solidFill>
              </a:rPr>
              <a:t>  </a:t>
            </a:r>
            <a:r>
              <a:rPr lang="en-US" dirty="0" smtClean="0">
                <a:solidFill>
                  <a:schemeClr val="folHlink"/>
                </a:solidFill>
              </a:rPr>
              <a:t>inspire.</a:t>
            </a:r>
            <a:r>
              <a:rPr lang="en-US" dirty="0" smtClean="0">
                <a:solidFill>
                  <a:schemeClr val="tx1"/>
                </a:solidFill>
              </a:rPr>
              <a:t>  </a:t>
            </a:r>
            <a:r>
              <a:rPr lang="en-US" dirty="0" smtClean="0">
                <a:solidFill>
                  <a:srgbClr val="FFFF00"/>
                </a:solidFill>
              </a:rPr>
              <a:t>impact.</a:t>
            </a:r>
          </a:p>
        </p:txBody>
      </p:sp>
      <p:sp>
        <p:nvSpPr>
          <p:cNvPr id="22531" name="Rectangle 2"/>
          <p:cNvSpPr>
            <a:spLocks noGrp="1" noChangeArrowheads="1"/>
          </p:cNvSpPr>
          <p:nvPr>
            <p:ph type="title"/>
          </p:nvPr>
        </p:nvSpPr>
        <p:spPr/>
        <p:txBody>
          <a:bodyPr/>
          <a:lstStyle/>
          <a:p>
            <a:pPr eaLnBrk="1" hangingPunct="1"/>
            <a:r>
              <a:rPr lang="en-US" sz="4000" b="1" dirty="0" smtClean="0"/>
              <a:t>Employee Interests</a:t>
            </a:r>
          </a:p>
        </p:txBody>
      </p:sp>
      <p:sp>
        <p:nvSpPr>
          <p:cNvPr id="22532"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Surveys</a:t>
            </a:r>
            <a:endParaRPr lang="en-US" dirty="0" smtClean="0"/>
          </a:p>
          <a:p>
            <a:pPr eaLnBrk="1" hangingPunct="1"/>
            <a:r>
              <a:rPr lang="en-US" dirty="0" smtClean="0"/>
              <a:t>Creative voting</a:t>
            </a:r>
          </a:p>
          <a:p>
            <a:pPr eaLnBrk="1" hangingPunct="1"/>
            <a:r>
              <a:rPr lang="en-US" dirty="0" smtClean="0"/>
              <a:t>Focus Groups</a:t>
            </a:r>
          </a:p>
          <a:p>
            <a:pPr eaLnBrk="1" hangingPunct="1"/>
            <a:r>
              <a:rPr lang="en-US" dirty="0" smtClean="0"/>
              <a:t>Professional Associations</a:t>
            </a:r>
            <a:endParaRPr lang="en-US" dirty="0" smtClean="0"/>
          </a:p>
          <a:p>
            <a:pPr eaLnBrk="1" hangingPunct="1"/>
            <a:r>
              <a:rPr lang="en-US" dirty="0" smtClean="0"/>
              <a:t>Other?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TotalTime>
  <Words>1208</Words>
  <Application>Microsoft Office PowerPoint</Application>
  <PresentationFormat>On-screen Show (4:3)</PresentationFormat>
  <Paragraphs>250</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 </vt:lpstr>
      <vt:lpstr>   About Us </vt:lpstr>
      <vt:lpstr>What is an EVP?</vt:lpstr>
      <vt:lpstr>Business Goals</vt:lpstr>
      <vt:lpstr>Why do EVP’s Matter?</vt:lpstr>
      <vt:lpstr>Where do they fit?</vt:lpstr>
      <vt:lpstr>Supporting Programs</vt:lpstr>
      <vt:lpstr>Getting Started</vt:lpstr>
      <vt:lpstr>Employee Interests</vt:lpstr>
      <vt:lpstr>Work With Partners</vt:lpstr>
      <vt:lpstr>Choosing Focus Areas</vt:lpstr>
      <vt:lpstr>Building Your Program   </vt:lpstr>
      <vt:lpstr>Policies Overview</vt:lpstr>
      <vt:lpstr>Release Time</vt:lpstr>
      <vt:lpstr>Disaster Relief</vt:lpstr>
      <vt:lpstr>Friends and Family</vt:lpstr>
      <vt:lpstr>Risk Management </vt:lpstr>
      <vt:lpstr>Recruiting &amp; Retention</vt:lpstr>
      <vt:lpstr>Project Planning</vt:lpstr>
      <vt:lpstr>Communications </vt:lpstr>
      <vt:lpstr>Communications</vt:lpstr>
      <vt:lpstr>Recognition</vt:lpstr>
      <vt:lpstr>Evaluation</vt:lpstr>
      <vt:lpstr>Budget</vt:lpstr>
      <vt:lpstr>Expenses to consider</vt:lpstr>
      <vt:lpstr>Keep it fresh!</vt:lpstr>
      <vt:lpstr>Skills Development</vt:lpstr>
      <vt:lpstr> </vt:lpstr>
      <vt:lpstr>  Contact Us </vt:lpstr>
    </vt:vector>
  </TitlesOfParts>
  <Company>United Way of Metro Atlanta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lwoodworth</dc:creator>
  <cp:lastModifiedBy> </cp:lastModifiedBy>
  <cp:revision>40</cp:revision>
  <dcterms:created xsi:type="dcterms:W3CDTF">2008-11-19T21:53:12Z</dcterms:created>
  <dcterms:modified xsi:type="dcterms:W3CDTF">2017-02-03T22:00:11Z</dcterms:modified>
</cp:coreProperties>
</file>